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256" r:id="rId2"/>
    <p:sldId id="291" r:id="rId3"/>
    <p:sldId id="313" r:id="rId4"/>
    <p:sldId id="308" r:id="rId5"/>
    <p:sldId id="314" r:id="rId6"/>
    <p:sldId id="309" r:id="rId7"/>
    <p:sldId id="315" r:id="rId8"/>
    <p:sldId id="310" r:id="rId9"/>
    <p:sldId id="316" r:id="rId10"/>
    <p:sldId id="311" r:id="rId11"/>
    <p:sldId id="317" r:id="rId12"/>
    <p:sldId id="312" r:id="rId13"/>
    <p:sldId id="288" r:id="rId14"/>
    <p:sldId id="259" r:id="rId15"/>
    <p:sldId id="260" r:id="rId16"/>
    <p:sldId id="261" r:id="rId17"/>
    <p:sldId id="262" r:id="rId18"/>
    <p:sldId id="263" r:id="rId19"/>
    <p:sldId id="264" r:id="rId20"/>
    <p:sldId id="265" r:id="rId21"/>
    <p:sldId id="266" r:id="rId22"/>
    <p:sldId id="267" r:id="rId23"/>
    <p:sldId id="268" r:id="rId24"/>
    <p:sldId id="307" r:id="rId25"/>
    <p:sldId id="318" r:id="rId26"/>
    <p:sldId id="279" r:id="rId27"/>
    <p:sldId id="319" r:id="rId28"/>
    <p:sldId id="320" r:id="rId29"/>
    <p:sldId id="283" r:id="rId30"/>
    <p:sldId id="294" r:id="rId31"/>
    <p:sldId id="293" r:id="rId32"/>
    <p:sldId id="295" r:id="rId33"/>
    <p:sldId id="296" r:id="rId34"/>
    <p:sldId id="270" r:id="rId35"/>
    <p:sldId id="271" r:id="rId36"/>
    <p:sldId id="272" r:id="rId37"/>
    <p:sldId id="290" r:id="rId38"/>
    <p:sldId id="273" r:id="rId39"/>
    <p:sldId id="280" r:id="rId40"/>
    <p:sldId id="289" r:id="rId41"/>
    <p:sldId id="282" r:id="rId42"/>
    <p:sldId id="284" r:id="rId43"/>
    <p:sldId id="298" r:id="rId44"/>
    <p:sldId id="297" r:id="rId45"/>
    <p:sldId id="299" r:id="rId46"/>
    <p:sldId id="300" r:id="rId47"/>
    <p:sldId id="301" r:id="rId48"/>
    <p:sldId id="281" r:id="rId49"/>
    <p:sldId id="285" r:id="rId50"/>
    <p:sldId id="302" r:id="rId51"/>
    <p:sldId id="303" r:id="rId52"/>
    <p:sldId id="304" r:id="rId53"/>
    <p:sldId id="305" r:id="rId54"/>
    <p:sldId id="275" r:id="rId55"/>
    <p:sldId id="276" r:id="rId56"/>
    <p:sldId id="277" r:id="rId57"/>
    <p:sldId id="292" r:id="rId58"/>
    <p:sldId id="306" r:id="rId59"/>
    <p:sldId id="27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0"/>
    <p:restoredTop sz="94656"/>
  </p:normalViewPr>
  <p:slideViewPr>
    <p:cSldViewPr snapToGrid="0" snapToObjects="1">
      <p:cViewPr varScale="1">
        <p:scale>
          <a:sx n="121" d="100"/>
          <a:sy n="121" d="100"/>
        </p:scale>
        <p:origin x="11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09C37-40EF-2F41-9D6D-4C1441EC47A3}" type="datetimeFigureOut">
              <a:rPr lang="en-US" smtClean="0"/>
              <a:t>6/23/18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BF431-8776-DB4A-9373-E94A9E02D2F3}" type="slidenum">
              <a:rPr lang="en-US" smtClean="0"/>
              <a:t>‹#›</a:t>
            </a:fld>
            <a:endParaRPr lang="en-US"/>
          </a:p>
        </p:txBody>
      </p:sp>
    </p:spTree>
    <p:extLst>
      <p:ext uri="{BB962C8B-B14F-4D97-AF65-F5344CB8AC3E}">
        <p14:creationId xmlns:p14="http://schemas.microsoft.com/office/powerpoint/2010/main" val="21353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612DD5-57AB-B44D-A6F9-D9E615717EA5}" type="slidenum">
              <a:rPr lang="en-US" sz="1200">
                <a:latin typeface="Times"/>
              </a:rPr>
              <a:pPr eaLnBrk="1" hangingPunct="1"/>
              <a:t>14</a:t>
            </a:fld>
            <a:endParaRPr lang="en-US" sz="1200" dirty="0">
              <a:latin typeface="Times"/>
            </a:endParaRPr>
          </a:p>
        </p:txBody>
      </p:sp>
      <p:sp>
        <p:nvSpPr>
          <p:cNvPr id="2662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dirty="0"/>
          </a:p>
        </p:txBody>
      </p:sp>
    </p:spTree>
    <p:extLst>
      <p:ext uri="{BB962C8B-B14F-4D97-AF65-F5344CB8AC3E}">
        <p14:creationId xmlns:p14="http://schemas.microsoft.com/office/powerpoint/2010/main" val="113219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8E635-8229-6A40-A2CD-BD8CFD4E77A1}" type="slidenum">
              <a:rPr lang="en-US" smtClean="0"/>
              <a:t>23</a:t>
            </a:fld>
            <a:endParaRPr lang="en-US"/>
          </a:p>
        </p:txBody>
      </p:sp>
    </p:spTree>
    <p:extLst>
      <p:ext uri="{BB962C8B-B14F-4D97-AF65-F5344CB8AC3E}">
        <p14:creationId xmlns:p14="http://schemas.microsoft.com/office/powerpoint/2010/main" val="47236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CB988C-ABEE-6E42-B5B9-FCB336DBDBB7}" type="slidenum">
              <a:rPr lang="en-US" sz="1200">
                <a:latin typeface="Times"/>
              </a:rPr>
              <a:pPr/>
              <a:t>25</a:t>
            </a:fld>
            <a:endParaRPr lang="en-US" sz="1200" dirty="0">
              <a:latin typeface="Times"/>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19323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90C21E3-4D3E-1A4F-B122-041ED9E5CE85}" type="slidenum">
              <a:rPr lang="en-US" sz="1200">
                <a:latin typeface="Times"/>
              </a:rPr>
              <a:pPr/>
              <a:t>26</a:t>
            </a:fld>
            <a:endParaRPr lang="en-US" sz="1200" dirty="0">
              <a:latin typeface="Times"/>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342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27C0E32-1CFD-3740-BDFD-F39D42BD7EAC}" type="slidenum">
              <a:rPr lang="en-US" sz="1200">
                <a:latin typeface="Times"/>
              </a:rPr>
              <a:pPr/>
              <a:t>27</a:t>
            </a:fld>
            <a:endParaRPr lang="en-US" sz="1200" dirty="0">
              <a:latin typeface="Times"/>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90913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83935CA-EAE4-5B41-AE0C-41F755066D8B}" type="slidenum">
              <a:rPr lang="en-US" sz="1200">
                <a:latin typeface="Times"/>
              </a:rPr>
              <a:pPr/>
              <a:t>28</a:t>
            </a:fld>
            <a:endParaRPr lang="en-US" sz="1200" dirty="0">
              <a:latin typeface="Times"/>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31591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A650C5D-4961-BD46-BF5D-45E8341B4D65}" type="slidenum">
              <a:rPr lang="en-US" sz="1200">
                <a:latin typeface="Times"/>
              </a:rPr>
              <a:pPr/>
              <a:t>29</a:t>
            </a:fld>
            <a:endParaRPr lang="en-US" sz="1200" dirty="0">
              <a:latin typeface="Times"/>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65820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8A983-5489-E14A-A592-FD400613B8AC}" type="slidenum">
              <a:rPr lang="en-US" smtClean="0"/>
              <a:t>34</a:t>
            </a:fld>
            <a:endParaRPr lang="en-US"/>
          </a:p>
        </p:txBody>
      </p:sp>
    </p:spTree>
    <p:extLst>
      <p:ext uri="{BB962C8B-B14F-4D97-AF65-F5344CB8AC3E}">
        <p14:creationId xmlns:p14="http://schemas.microsoft.com/office/powerpoint/2010/main" val="40149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E511FE-F555-9542-9BE0-4993BE1E7749}"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323729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511FE-F555-9542-9BE0-4993BE1E7749}"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52393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511FE-F555-9542-9BE0-4993BE1E7749}"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346868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511FE-F555-9542-9BE0-4993BE1E7749}"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70351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511FE-F555-9542-9BE0-4993BE1E7749}"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258978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511FE-F555-9542-9BE0-4993BE1E7749}"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64574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E511FE-F555-9542-9BE0-4993BE1E7749}" type="datetimeFigureOut">
              <a:rPr lang="en-US" smtClean="0"/>
              <a:t>6/23/18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401012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E511FE-F555-9542-9BE0-4993BE1E7749}" type="datetimeFigureOut">
              <a:rPr lang="en-US" smtClean="0"/>
              <a:t>6/23/18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412049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511FE-F555-9542-9BE0-4993BE1E7749}" type="datetimeFigureOut">
              <a:rPr lang="en-US" smtClean="0"/>
              <a:t>6/23/18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76737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E511FE-F555-9542-9BE0-4993BE1E7749}"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4592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E511FE-F555-9542-9BE0-4993BE1E7749}"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68388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kern="1200">
                <a:solidFill>
                  <a:schemeClr val="tx1">
                    <a:tint val="75000"/>
                  </a:schemeClr>
                </a:solidFill>
                <a:latin typeface="Times"/>
              </a:defRPr>
            </a:lvl1pPr>
          </a:lstStyle>
          <a:p>
            <a:fld id="{F2E511FE-F555-9542-9BE0-4993BE1E7749}" type="datetimeFigureOut">
              <a:rPr lang="en-US" smtClean="0"/>
              <a:t>6/23/18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kern="1200">
                <a:solidFill>
                  <a:schemeClr val="tx1">
                    <a:tint val="75000"/>
                  </a:schemeClr>
                </a:solidFill>
                <a:latin typeface="Time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kern="1200">
                <a:solidFill>
                  <a:schemeClr val="tx1">
                    <a:tint val="75000"/>
                  </a:schemeClr>
                </a:solidFill>
                <a:latin typeface="Times"/>
              </a:defRPr>
            </a:lvl1pPr>
          </a:lstStyle>
          <a:p>
            <a:fld id="{5956812E-8CF6-4042-9C95-AEEB181240A3}" type="slidenum">
              <a:rPr lang="en-US" smtClean="0"/>
              <a:t>‹#›</a:t>
            </a:fld>
            <a:endParaRPr lang="en-US"/>
          </a:p>
        </p:txBody>
      </p:sp>
    </p:spTree>
    <p:extLst>
      <p:ext uri="{BB962C8B-B14F-4D97-AF65-F5344CB8AC3E}">
        <p14:creationId xmlns:p14="http://schemas.microsoft.com/office/powerpoint/2010/main" val="837674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Time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t>Well, we have to </a:t>
            </a:r>
            <a:br>
              <a:rPr lang="en-US" sz="4800" dirty="0"/>
            </a:br>
            <a:r>
              <a:rPr lang="en-US" sz="4800" dirty="0"/>
              <a:t>start somewhere.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174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74228" cy="6858000"/>
          </a:xfrm>
          <a:prstGeom prst="rect">
            <a:avLst/>
          </a:prstGeom>
        </p:spPr>
      </p:pic>
      <p:sp>
        <p:nvSpPr>
          <p:cNvPr id="2" name="Rectangle 1">
            <a:extLst>
              <a:ext uri="{FF2B5EF4-FFF2-40B4-BE49-F238E27FC236}">
                <a16:creationId xmlns:a16="http://schemas.microsoft.com/office/drawing/2014/main" id="{BF954970-61CD-EA4E-9EB5-8DB9F71BA01F}"/>
              </a:ext>
            </a:extLst>
          </p:cNvPr>
          <p:cNvSpPr/>
          <p:nvPr/>
        </p:nvSpPr>
        <p:spPr>
          <a:xfrm>
            <a:off x="2727449" y="286409"/>
            <a:ext cx="1810407" cy="62746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10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B6C0-B4DC-534E-919E-02B6FBD947DE}"/>
              </a:ext>
            </a:extLst>
          </p:cNvPr>
          <p:cNvSpPr>
            <a:spLocks noGrp="1"/>
          </p:cNvSpPr>
          <p:nvPr>
            <p:ph type="title"/>
          </p:nvPr>
        </p:nvSpPr>
        <p:spPr/>
        <p:txBody>
          <a:bodyPr>
            <a:normAutofit fontScale="90000"/>
          </a:bodyPr>
          <a:lstStyle/>
          <a:p>
            <a:r>
              <a:rPr lang="en-US" dirty="0"/>
              <a:t>How will you connect methods and purpose? </a:t>
            </a:r>
          </a:p>
        </p:txBody>
      </p:sp>
      <p:sp>
        <p:nvSpPr>
          <p:cNvPr id="3" name="Content Placeholder 2">
            <a:extLst>
              <a:ext uri="{FF2B5EF4-FFF2-40B4-BE49-F238E27FC236}">
                <a16:creationId xmlns:a16="http://schemas.microsoft.com/office/drawing/2014/main" id="{2DEE4D32-19F6-2A4D-BEAE-C5B6AFB825C1}"/>
              </a:ext>
            </a:extLst>
          </p:cNvPr>
          <p:cNvSpPr>
            <a:spLocks noGrp="1"/>
          </p:cNvSpPr>
          <p:nvPr>
            <p:ph idx="1"/>
          </p:nvPr>
        </p:nvSpPr>
        <p:spPr/>
        <p:txBody>
          <a:bodyPr/>
          <a:lstStyle/>
          <a:p>
            <a:r>
              <a:rPr lang="en-US" dirty="0"/>
              <a:t>Although there are common ways that this is done, it is really up to the researcher to decide how best to answer the research question.</a:t>
            </a:r>
          </a:p>
          <a:p>
            <a:r>
              <a:rPr lang="en-US" dirty="0"/>
              <a:t>This turns into the conclusion section of your dissertation</a:t>
            </a:r>
          </a:p>
        </p:txBody>
      </p:sp>
    </p:spTree>
    <p:extLst>
      <p:ext uri="{BB962C8B-B14F-4D97-AF65-F5344CB8AC3E}">
        <p14:creationId xmlns:p14="http://schemas.microsoft.com/office/powerpoint/2010/main" val="313503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74228" cy="6858000"/>
          </a:xfrm>
          <a:prstGeom prst="rect">
            <a:avLst/>
          </a:prstGeom>
          <a:solidFill>
            <a:schemeClr val="accent1"/>
          </a:solidFill>
        </p:spPr>
      </p:pic>
    </p:spTree>
    <p:extLst>
      <p:ext uri="{BB962C8B-B14F-4D97-AF65-F5344CB8AC3E}">
        <p14:creationId xmlns:p14="http://schemas.microsoft.com/office/powerpoint/2010/main" val="111735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Research</a:t>
            </a:r>
          </a:p>
        </p:txBody>
      </p:sp>
      <p:sp>
        <p:nvSpPr>
          <p:cNvPr id="3" name="Content Placeholder 2"/>
          <p:cNvSpPr>
            <a:spLocks noGrp="1"/>
          </p:cNvSpPr>
          <p:nvPr>
            <p:ph idx="1"/>
          </p:nvPr>
        </p:nvSpPr>
        <p:spPr/>
        <p:txBody>
          <a:bodyPr/>
          <a:lstStyle/>
          <a:p>
            <a:r>
              <a:rPr lang="en-US" dirty="0"/>
              <a:t>Specific methods are applied to specific research tasks</a:t>
            </a:r>
          </a:p>
          <a:p>
            <a:pPr lvl="1"/>
            <a:r>
              <a:rPr lang="en-US" dirty="0"/>
              <a:t>That is the focus of this course</a:t>
            </a:r>
          </a:p>
          <a:p>
            <a:pPr lvl="1"/>
            <a:r>
              <a:rPr lang="en-US" dirty="0"/>
              <a:t>That is what that previous chart was about</a:t>
            </a:r>
          </a:p>
          <a:p>
            <a:r>
              <a:rPr lang="en-US" dirty="0"/>
              <a:t>Then you have to write a report on the research</a:t>
            </a:r>
          </a:p>
          <a:p>
            <a:pPr lvl="1"/>
            <a:r>
              <a:rPr lang="en-US" dirty="0"/>
              <a:t>Report writing is generally standardized</a:t>
            </a:r>
          </a:p>
          <a:p>
            <a:pPr lvl="1"/>
            <a:r>
              <a:rPr lang="en-US" dirty="0"/>
              <a:t>That is the remainder of this course</a:t>
            </a:r>
          </a:p>
        </p:txBody>
      </p:sp>
    </p:spTree>
    <p:extLst>
      <p:ext uri="{BB962C8B-B14F-4D97-AF65-F5344CB8AC3E}">
        <p14:creationId xmlns:p14="http://schemas.microsoft.com/office/powerpoint/2010/main" val="147813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a:defRPr/>
            </a:pPr>
            <a:r>
              <a:rPr lang="en-US" sz="3600" dirty="0">
                <a:cs typeface="Times"/>
              </a:rPr>
              <a:t>The Structure of Research Reports</a:t>
            </a:r>
            <a:endParaRPr lang="en-US" sz="4000" dirty="0"/>
          </a:p>
        </p:txBody>
      </p:sp>
      <p:sp>
        <p:nvSpPr>
          <p:cNvPr id="40963" name="Rectangle 3"/>
          <p:cNvSpPr>
            <a:spLocks noGrp="1" noChangeArrowheads="1"/>
          </p:cNvSpPr>
          <p:nvPr>
            <p:ph idx="1"/>
          </p:nvPr>
        </p:nvSpPr>
        <p:spPr>
          <a:xfrm>
            <a:off x="804146" y="1647150"/>
            <a:ext cx="7535708" cy="4067175"/>
          </a:xfrm>
        </p:spPr>
        <p:txBody>
          <a:bodyPr>
            <a:normAutofit/>
          </a:bodyPr>
          <a:lstStyle/>
          <a:p>
            <a:pPr>
              <a:spcBef>
                <a:spcPts val="1200"/>
              </a:spcBef>
            </a:pPr>
            <a:r>
              <a:rPr lang="en-US" sz="2800" dirty="0"/>
              <a:t>What do you want to know? </a:t>
            </a:r>
          </a:p>
          <a:p>
            <a:pPr lvl="1">
              <a:spcBef>
                <a:spcPts val="1200"/>
              </a:spcBef>
            </a:pPr>
            <a:r>
              <a:rPr lang="en-US" sz="2400" dirty="0"/>
              <a:t>Usually posed as why is it important to know this</a:t>
            </a:r>
          </a:p>
          <a:p>
            <a:pPr>
              <a:spcBef>
                <a:spcPts val="1200"/>
              </a:spcBef>
            </a:pPr>
            <a:r>
              <a:rPr lang="en-US" sz="2800" dirty="0"/>
              <a:t>What do others know already?</a:t>
            </a:r>
          </a:p>
          <a:p>
            <a:pPr>
              <a:spcBef>
                <a:spcPts val="1200"/>
              </a:spcBef>
            </a:pPr>
            <a:r>
              <a:rPr lang="en-US" sz="2800" dirty="0"/>
              <a:t>How will (did) you gather and analyze data? </a:t>
            </a:r>
          </a:p>
          <a:p>
            <a:pPr lvl="1">
              <a:spcBef>
                <a:spcPts val="1200"/>
              </a:spcBef>
            </a:pPr>
            <a:r>
              <a:rPr lang="en-US" sz="2400" dirty="0"/>
              <a:t>Linking methods to the purpose</a:t>
            </a:r>
          </a:p>
          <a:p>
            <a:pPr>
              <a:spcBef>
                <a:spcPts val="1200"/>
              </a:spcBef>
            </a:pPr>
            <a:r>
              <a:rPr lang="en-US" sz="2800" dirty="0"/>
              <a:t>How were the data and analysis summarized?</a:t>
            </a:r>
          </a:p>
          <a:p>
            <a:pPr>
              <a:spcBef>
                <a:spcPts val="1200"/>
              </a:spcBef>
            </a:pPr>
            <a:r>
              <a:rPr lang="en-US" sz="2800" dirty="0"/>
              <a:t>What does it mean?</a:t>
            </a:r>
          </a:p>
        </p:txBody>
      </p:sp>
      <p:sp>
        <p:nvSpPr>
          <p:cNvPr id="2" name="Slide Number Placeholder 1"/>
          <p:cNvSpPr>
            <a:spLocks noGrp="1"/>
          </p:cNvSpPr>
          <p:nvPr>
            <p:ph type="sldNum" sz="quarter" idx="12"/>
          </p:nvPr>
        </p:nvSpPr>
        <p:spPr/>
        <p:txBody>
          <a:bodyPr/>
          <a:lstStyle/>
          <a:p>
            <a:fld id="{0770A226-3618-E547-A325-D9D6D4B9C4C6}" type="slidenum">
              <a:rPr lang="en-US" smtClean="0"/>
              <a:t>14</a:t>
            </a:fld>
            <a:endParaRPr lang="en-US"/>
          </a:p>
        </p:txBody>
      </p:sp>
    </p:spTree>
    <p:extLst>
      <p:ext uri="{BB962C8B-B14F-4D97-AF65-F5344CB8AC3E}">
        <p14:creationId xmlns:p14="http://schemas.microsoft.com/office/powerpoint/2010/main" val="1411833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sp>
        <p:nvSpPr>
          <p:cNvPr id="2" name="Donut 1"/>
          <p:cNvSpPr/>
          <p:nvPr/>
        </p:nvSpPr>
        <p:spPr>
          <a:xfrm>
            <a:off x="-8459707" y="-7906193"/>
            <a:ext cx="19909316" cy="18391048"/>
          </a:xfrm>
          <a:prstGeom prst="donut">
            <a:avLst>
              <a:gd name="adj" fmla="val 44998"/>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160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sp>
        <p:nvSpPr>
          <p:cNvPr id="2" name="Donut 1"/>
          <p:cNvSpPr/>
          <p:nvPr/>
        </p:nvSpPr>
        <p:spPr>
          <a:xfrm>
            <a:off x="-5442187" y="-8810433"/>
            <a:ext cx="19909316" cy="18391048"/>
          </a:xfrm>
          <a:prstGeom prst="donut">
            <a:avLst>
              <a:gd name="adj" fmla="val 44998"/>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8823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6.94444E-6 3.33333E-6 L -0.33003 0.13194 " pathEditMode="relative" ptsTypes="AA">
                                      <p:cBhvr>
                                        <p:cTn id="6" dur="2000" spd="-10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sp>
        <p:nvSpPr>
          <p:cNvPr id="4" name="Donut 3"/>
          <p:cNvSpPr/>
          <p:nvPr/>
        </p:nvSpPr>
        <p:spPr>
          <a:xfrm>
            <a:off x="-5442187" y="-7288911"/>
            <a:ext cx="19909316" cy="18391048"/>
          </a:xfrm>
          <a:prstGeom prst="donut">
            <a:avLst>
              <a:gd name="adj" fmla="val 44998"/>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8898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54714E-6 -3.62815E-6 L 1.54714E-6 -0.22019 " pathEditMode="relative" rAng="0" ptsTypes="AA">
                                      <p:cBhvr>
                                        <p:cTn id="6" dur="2000" spd="-100000" fill="hold"/>
                                        <p:tgtEl>
                                          <p:spTgt spid="4"/>
                                        </p:tgtEl>
                                        <p:attrNameLst>
                                          <p:attrName>ppt_x</p:attrName>
                                          <p:attrName>ppt_y</p:attrName>
                                        </p:attrNameLst>
                                      </p:cBhvr>
                                      <p:rCtr x="0" y="-110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sp>
        <p:nvSpPr>
          <p:cNvPr id="4" name="Donut 3"/>
          <p:cNvSpPr/>
          <p:nvPr/>
        </p:nvSpPr>
        <p:spPr>
          <a:xfrm>
            <a:off x="-5442187" y="-7288911"/>
            <a:ext cx="19909316" cy="18391048"/>
          </a:xfrm>
          <a:prstGeom prst="donut">
            <a:avLst>
              <a:gd name="adj" fmla="val 44998"/>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5487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66366E-6 2.28062E-6 L -2.66366E-6 0.20861 " pathEditMode="relative" ptsTypes="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sp>
        <p:nvSpPr>
          <p:cNvPr id="4" name="Donut 3"/>
          <p:cNvSpPr/>
          <p:nvPr/>
        </p:nvSpPr>
        <p:spPr>
          <a:xfrm>
            <a:off x="-5442187" y="-5850312"/>
            <a:ext cx="19909316" cy="18391048"/>
          </a:xfrm>
          <a:prstGeom prst="donut">
            <a:avLst>
              <a:gd name="adj" fmla="val 44998"/>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460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23044E-6 6.35479E-6 L -4.23044E-6 0.20543 " pathEditMode="relative" ptsTypes="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74228" cy="6858000"/>
          </a:xfrm>
          <a:prstGeom prst="rect">
            <a:avLst/>
          </a:prstGeom>
        </p:spPr>
      </p:pic>
    </p:spTree>
    <p:extLst>
      <p:ext uri="{BB962C8B-B14F-4D97-AF65-F5344CB8AC3E}">
        <p14:creationId xmlns:p14="http://schemas.microsoft.com/office/powerpoint/2010/main" val="1040250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0843"/>
            <a:ext cx="7724759" cy="6441260"/>
          </a:xfrm>
          <a:prstGeom prst="rect">
            <a:avLst/>
          </a:prstGeom>
        </p:spPr>
      </p:pic>
      <p:sp>
        <p:nvSpPr>
          <p:cNvPr id="4" name="Donut 3"/>
          <p:cNvSpPr/>
          <p:nvPr/>
        </p:nvSpPr>
        <p:spPr>
          <a:xfrm>
            <a:off x="-5442187" y="-4448550"/>
            <a:ext cx="19909316" cy="18391048"/>
          </a:xfrm>
          <a:prstGeom prst="donut">
            <a:avLst>
              <a:gd name="adj" fmla="val 44998"/>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4366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23044E-6 4.74294E-6 L -4.23044E-6 0.20634 " pathEditMode="relative" ptsTypes="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sp>
        <p:nvSpPr>
          <p:cNvPr id="2" name="Oval 1"/>
          <p:cNvSpPr/>
          <p:nvPr/>
        </p:nvSpPr>
        <p:spPr>
          <a:xfrm>
            <a:off x="7149018" y="1097593"/>
            <a:ext cx="1214337" cy="1214337"/>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114292" y="2007028"/>
            <a:ext cx="1214337" cy="1214337"/>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83375" y="3057582"/>
            <a:ext cx="1214337" cy="1214337"/>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706671" y="5516127"/>
            <a:ext cx="2194873" cy="1214337"/>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82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P spid="6" grpId="1"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grpSp>
        <p:nvGrpSpPr>
          <p:cNvPr id="4" name="Group 3"/>
          <p:cNvGrpSpPr/>
          <p:nvPr/>
        </p:nvGrpSpPr>
        <p:grpSpPr>
          <a:xfrm>
            <a:off x="-3668608" y="-3919972"/>
            <a:ext cx="13294683" cy="11617554"/>
            <a:chOff x="-3668608" y="-3919972"/>
            <a:chExt cx="13294683" cy="11617554"/>
          </a:xfrm>
        </p:grpSpPr>
        <p:sp>
          <p:nvSpPr>
            <p:cNvPr id="3" name="Frame 2"/>
            <p:cNvSpPr/>
            <p:nvPr/>
          </p:nvSpPr>
          <p:spPr>
            <a:xfrm>
              <a:off x="-3668608" y="-3919972"/>
              <a:ext cx="13294683" cy="11617554"/>
            </a:xfrm>
            <a:prstGeom prst="frame">
              <a:avLst>
                <a:gd name="adj1" fmla="val 34705"/>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09600" y="3086044"/>
              <a:ext cx="2078220" cy="369332"/>
            </a:xfrm>
            <a:prstGeom prst="rect">
              <a:avLst/>
            </a:prstGeom>
            <a:noFill/>
          </p:spPr>
          <p:txBody>
            <a:bodyPr wrap="square" rtlCol="0">
              <a:spAutoFit/>
            </a:bodyPr>
            <a:lstStyle/>
            <a:p>
              <a:r>
                <a:rPr lang="en-US" dirty="0">
                  <a:solidFill>
                    <a:srgbClr val="FF0000"/>
                  </a:solidFill>
                  <a:latin typeface="Times"/>
                  <a:cs typeface="Times"/>
                </a:rPr>
                <a:t>Research Proposal</a:t>
              </a:r>
            </a:p>
          </p:txBody>
        </p:sp>
      </p:grpSp>
    </p:spTree>
    <p:extLst>
      <p:ext uri="{BB962C8B-B14F-4D97-AF65-F5344CB8AC3E}">
        <p14:creationId xmlns:p14="http://schemas.microsoft.com/office/powerpoint/2010/main" val="11745462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83" y="278935"/>
            <a:ext cx="7724759" cy="6441260"/>
          </a:xfrm>
          <a:prstGeom prst="rect">
            <a:avLst/>
          </a:prstGeom>
        </p:spPr>
      </p:pic>
    </p:spTree>
    <p:extLst>
      <p:ext uri="{BB962C8B-B14F-4D97-AF65-F5344CB8AC3E}">
        <p14:creationId xmlns:p14="http://schemas.microsoft.com/office/powerpoint/2010/main" val="92830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90" y="1451796"/>
            <a:ext cx="8229600" cy="1143000"/>
          </a:xfrm>
        </p:spPr>
        <p:txBody>
          <a:bodyPr>
            <a:normAutofit fontScale="90000"/>
          </a:bodyPr>
          <a:lstStyle/>
          <a:p>
            <a:r>
              <a:rPr lang="en-US" i="1" dirty="0"/>
              <a:t>Beginning</a:t>
            </a:r>
            <a:r>
              <a:rPr lang="en-US" dirty="0"/>
              <a:t> to Think About </a:t>
            </a:r>
            <a:br>
              <a:rPr lang="en-US" dirty="0"/>
            </a:br>
            <a:r>
              <a:rPr lang="en-US" dirty="0"/>
              <a:t>Things to Study</a:t>
            </a:r>
          </a:p>
        </p:txBody>
      </p:sp>
      <p:sp>
        <p:nvSpPr>
          <p:cNvPr id="4" name="Right Triangle 3"/>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89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Quantitative Research</a:t>
            </a:r>
          </a:p>
        </p:txBody>
      </p:sp>
      <p:sp>
        <p:nvSpPr>
          <p:cNvPr id="77827" name="Rectangle 3"/>
          <p:cNvSpPr>
            <a:spLocks noGrp="1" noChangeArrowheads="1"/>
          </p:cNvSpPr>
          <p:nvPr>
            <p:ph type="body" idx="1"/>
          </p:nvPr>
        </p:nvSpPr>
        <p:spPr/>
        <p:txBody>
          <a:bodyPr/>
          <a:lstStyle/>
          <a:p>
            <a:pPr eaLnBrk="1" hangingPunct="1"/>
            <a:r>
              <a:rPr lang="en-US" dirty="0">
                <a:ea typeface="ＭＳ Ｐゴシック" charset="0"/>
                <a:cs typeface="ＭＳ Ｐゴシック" charset="0"/>
              </a:rPr>
              <a:t>Quantitative research is based on the collection and analysis of numerical data. </a:t>
            </a:r>
          </a:p>
          <a:p>
            <a:pPr eaLnBrk="1" hangingPunct="1"/>
            <a:r>
              <a:rPr lang="en-US" dirty="0">
                <a:ea typeface="ＭＳ Ｐゴシック" charset="0"/>
                <a:cs typeface="ＭＳ Ｐゴシック" charset="0"/>
              </a:rPr>
              <a:t>The data come from measuring characteristics of individuals in groups.</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47037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Quantitative Research</a:t>
            </a:r>
          </a:p>
        </p:txBody>
      </p:sp>
      <p:sp>
        <p:nvSpPr>
          <p:cNvPr id="79875" name="Rectangle 3"/>
          <p:cNvSpPr>
            <a:spLocks noGrp="1" noChangeArrowheads="1"/>
          </p:cNvSpPr>
          <p:nvPr>
            <p:ph type="body" idx="1"/>
          </p:nvPr>
        </p:nvSpPr>
        <p:spPr>
          <a:xfrm>
            <a:off x="685800" y="1600200"/>
            <a:ext cx="7772400" cy="4114800"/>
          </a:xfrm>
        </p:spPr>
        <p:txBody>
          <a:bodyPr>
            <a:normAutofit fontScale="92500" lnSpcReduction="10000"/>
          </a:bodyPr>
          <a:lstStyle/>
          <a:p>
            <a:pPr eaLnBrk="1" hangingPunct="1"/>
            <a:r>
              <a:rPr lang="en-US" dirty="0">
                <a:ea typeface="ＭＳ Ｐゴシック" charset="0"/>
                <a:cs typeface="ＭＳ Ｐゴシック" charset="0"/>
              </a:rPr>
              <a:t>For studies in which groups will be compared statistically the general form of a quantitative question is:</a:t>
            </a:r>
          </a:p>
          <a:p>
            <a:pPr lvl="1" eaLnBrk="1" hangingPunct="1"/>
            <a:r>
              <a:rPr lang="en-US" dirty="0">
                <a:ea typeface="ＭＳ Ｐゴシック" charset="0"/>
              </a:rPr>
              <a:t>What are the comparisons of characteristics of groups that differ by an intervention?</a:t>
            </a:r>
          </a:p>
          <a:p>
            <a:pPr lvl="1" eaLnBrk="1" hangingPunct="1"/>
            <a:r>
              <a:rPr lang="en-US" dirty="0">
                <a:ea typeface="ＭＳ Ｐゴシック" charset="0"/>
              </a:rPr>
              <a:t>[group; characteristics to be compared; intervention]</a:t>
            </a:r>
          </a:p>
          <a:p>
            <a:pPr lvl="1" eaLnBrk="1" hangingPunct="1"/>
            <a:r>
              <a:rPr lang="en-US" i="1" dirty="0">
                <a:ea typeface="ＭＳ Ｐゴシック" charset="0"/>
              </a:rPr>
              <a:t>The purpose of this study is to determine the impact of service learning on elementary student’s academic achievement.</a:t>
            </a:r>
          </a:p>
        </p:txBody>
      </p:sp>
    </p:spTree>
    <p:extLst>
      <p:ext uri="{BB962C8B-B14F-4D97-AF65-F5344CB8AC3E}">
        <p14:creationId xmlns:p14="http://schemas.microsoft.com/office/powerpoint/2010/main" val="2456435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Qualitative Research</a:t>
            </a:r>
          </a:p>
        </p:txBody>
      </p:sp>
      <p:sp>
        <p:nvSpPr>
          <p:cNvPr id="81923" name="Rectangle 3"/>
          <p:cNvSpPr>
            <a:spLocks noGrp="1" noChangeArrowheads="1"/>
          </p:cNvSpPr>
          <p:nvPr>
            <p:ph type="body" idx="1"/>
          </p:nvPr>
        </p:nvSpPr>
        <p:spPr/>
        <p:txBody>
          <a:bodyPr/>
          <a:lstStyle/>
          <a:p>
            <a:pPr eaLnBrk="1" hangingPunct="1"/>
            <a:r>
              <a:rPr lang="en-US" dirty="0">
                <a:ea typeface="ＭＳ Ｐゴシック" charset="0"/>
                <a:cs typeface="ＭＳ Ｐゴシック" charset="0"/>
              </a:rPr>
              <a:t>Qualitative, interpretive research is useful for describing or answering questions about particular, localized occurrences or contexts and the perspectives of a particular group toward events, beliefs, or practices.</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06907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Qualitative Questions</a:t>
            </a:r>
          </a:p>
        </p:txBody>
      </p:sp>
      <p:sp>
        <p:nvSpPr>
          <p:cNvPr id="69635" name="Rectangle 3"/>
          <p:cNvSpPr>
            <a:spLocks noGrp="1" noChangeArrowheads="1"/>
          </p:cNvSpPr>
          <p:nvPr>
            <p:ph type="body" idx="1"/>
          </p:nvPr>
        </p:nvSpPr>
        <p:spPr/>
        <p:txBody>
          <a:bodyPr/>
          <a:lstStyle/>
          <a:p>
            <a:pPr eaLnBrk="1" hangingPunct="1">
              <a:lnSpc>
                <a:spcPct val="90000"/>
              </a:lnSpc>
            </a:pPr>
            <a:r>
              <a:rPr lang="en-US" sz="2800" dirty="0">
                <a:ea typeface="ＭＳ Ｐゴシック" charset="0"/>
                <a:cs typeface="ＭＳ Ｐゴシック" charset="0"/>
              </a:rPr>
              <a:t>The general form of qualitative questions is:</a:t>
            </a:r>
          </a:p>
          <a:p>
            <a:pPr lvl="1" eaLnBrk="1" hangingPunct="1">
              <a:lnSpc>
                <a:spcPct val="90000"/>
              </a:lnSpc>
            </a:pPr>
            <a:r>
              <a:rPr lang="en-US" sz="2400" dirty="0">
                <a:ea typeface="ＭＳ Ｐゴシック" charset="0"/>
              </a:rPr>
              <a:t>What are the patterns and perspectives of a group, about something, in a setting?</a:t>
            </a:r>
          </a:p>
          <a:p>
            <a:pPr lvl="1" eaLnBrk="1" hangingPunct="1">
              <a:lnSpc>
                <a:spcPct val="90000"/>
              </a:lnSpc>
            </a:pPr>
            <a:r>
              <a:rPr lang="en-US" sz="2400" dirty="0">
                <a:ea typeface="ＭＳ Ｐゴシック" charset="0"/>
              </a:rPr>
              <a:t>[group; setting; topic]</a:t>
            </a:r>
          </a:p>
          <a:p>
            <a:pPr eaLnBrk="1" hangingPunct="1">
              <a:lnSpc>
                <a:spcPct val="90000"/>
              </a:lnSpc>
            </a:pPr>
            <a:r>
              <a:rPr lang="en-US" sz="2800" i="1" dirty="0">
                <a:ea typeface="ＭＳ Ｐゴシック" charset="0"/>
                <a:cs typeface="ＭＳ Ｐゴシック" charset="0"/>
              </a:rPr>
              <a:t>The purpose of this study is to examine how teachers in a single rural school district integrated service learning into the elementary curriculum?</a:t>
            </a:r>
            <a:endParaRPr lang="en-US" sz="2800" dirty="0">
              <a:ea typeface="ＭＳ Ｐゴシック" charset="0"/>
              <a:cs typeface="ＭＳ Ｐゴシック" charset="0"/>
            </a:endParaRPr>
          </a:p>
          <a:p>
            <a:pPr eaLnBrk="1" hangingPunct="1">
              <a:lnSpc>
                <a:spcPct val="90000"/>
              </a:lnSpc>
            </a:pP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2836700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 calcmode="lin" valueType="num">
                                      <p:cBhvr additive="base">
                                        <p:cTn id="11"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 calcmode="lin" valueType="num">
                                      <p:cBhvr additive="base">
                                        <p:cTn id="15"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additive="base">
                                        <p:cTn id="21"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p:spPr>
        <p:txBody>
          <a:bodyPr/>
          <a:lstStyle/>
          <a:p>
            <a:pPr eaLnBrk="1" hangingPunct="1"/>
            <a:r>
              <a:rPr lang="en-US" sz="4000" dirty="0">
                <a:ea typeface="ＭＳ Ｐゴシック" charset="0"/>
                <a:cs typeface="ＭＳ Ｐゴシック" charset="0"/>
              </a:rPr>
              <a:t> Writing Purpose Statements</a:t>
            </a:r>
          </a:p>
        </p:txBody>
      </p:sp>
      <p:sp>
        <p:nvSpPr>
          <p:cNvPr id="88067" name="Rectangle 3"/>
          <p:cNvSpPr>
            <a:spLocks noGrp="1" noChangeArrowheads="1"/>
          </p:cNvSpPr>
          <p:nvPr>
            <p:ph type="body" idx="1"/>
          </p:nvPr>
        </p:nvSpPr>
        <p:spPr>
          <a:xfrm>
            <a:off x="152400" y="1447800"/>
            <a:ext cx="8839200" cy="4876800"/>
          </a:xfrm>
        </p:spPr>
        <p:txBody>
          <a:bodyPr>
            <a:noAutofit/>
          </a:bodyPr>
          <a:lstStyle/>
          <a:p>
            <a:pPr eaLnBrk="1" hangingPunct="1"/>
            <a:r>
              <a:rPr lang="en-US" sz="2400" dirty="0">
                <a:ea typeface="ＭＳ Ｐゴシック" charset="0"/>
                <a:cs typeface="ＭＳ Ｐゴシック" charset="0"/>
              </a:rPr>
              <a:t>Write examples of your purpose statement. </a:t>
            </a:r>
          </a:p>
          <a:p>
            <a:pPr eaLnBrk="1" hangingPunct="1"/>
            <a:r>
              <a:rPr lang="en-US" sz="2400" dirty="0">
                <a:ea typeface="ＭＳ Ｐゴシック" charset="0"/>
                <a:cs typeface="ＭＳ Ｐゴシック" charset="0"/>
              </a:rPr>
              <a:t>Begin each statement with the phrase </a:t>
            </a:r>
            <a:r>
              <a:rPr lang="en-US" sz="2400" i="1" dirty="0">
                <a:ea typeface="ＭＳ Ｐゴシック" charset="0"/>
                <a:cs typeface="ＭＳ Ｐゴシック" charset="0"/>
              </a:rPr>
              <a:t>The purpose of this study is…</a:t>
            </a: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Identify the appropriate basic elements of each question.</a:t>
            </a:r>
          </a:p>
          <a:p>
            <a:pPr lvl="1"/>
            <a:r>
              <a:rPr lang="en-US" sz="2400" dirty="0">
                <a:ea typeface="ＭＳ Ｐゴシック" charset="0"/>
              </a:rPr>
              <a:t>Quantitative [group; characteristics to be compared; intervention]</a:t>
            </a:r>
            <a:r>
              <a:rPr lang="en-US" sz="1800" dirty="0">
                <a:ea typeface="ＭＳ Ｐゴシック" charset="0"/>
              </a:rPr>
              <a:t> </a:t>
            </a:r>
          </a:p>
          <a:p>
            <a:pPr lvl="1" eaLnBrk="1" hangingPunct="1"/>
            <a:r>
              <a:rPr lang="en-US" sz="2400" dirty="0">
                <a:ea typeface="ＭＳ Ｐゴシック" charset="0"/>
              </a:rPr>
              <a:t>Qualitative [group; setting; topic]</a:t>
            </a:r>
            <a:endParaRPr lang="en-US" sz="2000" dirty="0">
              <a:ea typeface="ＭＳ Ｐゴシック" charset="0"/>
            </a:endParaRPr>
          </a:p>
          <a:p>
            <a:pPr eaLnBrk="1" hangingPunct="1"/>
            <a:r>
              <a:rPr lang="en-US" sz="2400" dirty="0">
                <a:ea typeface="ＭＳ Ｐゴシック" charset="0"/>
                <a:cs typeface="ＭＳ Ｐゴシック" charset="0"/>
              </a:rPr>
              <a:t>Discuss the following questions with your partner:  </a:t>
            </a:r>
          </a:p>
          <a:p>
            <a:pPr lvl="1" eaLnBrk="1" hangingPunct="1"/>
            <a:r>
              <a:rPr lang="en-US" sz="2000" dirty="0">
                <a:ea typeface="ＭＳ Ｐゴシック" charset="0"/>
              </a:rPr>
              <a:t>Is the question clear and understandable? </a:t>
            </a:r>
          </a:p>
          <a:p>
            <a:pPr lvl="1" eaLnBrk="1" hangingPunct="1"/>
            <a:r>
              <a:rPr lang="en-US" sz="2000" dirty="0">
                <a:ea typeface="ＭＳ Ｐゴシック" charset="0"/>
              </a:rPr>
              <a:t>Are all of the necessary elements present? </a:t>
            </a:r>
          </a:p>
          <a:p>
            <a:pPr lvl="1" eaLnBrk="1" hangingPunct="1"/>
            <a:r>
              <a:rPr lang="en-US" sz="2000" dirty="0">
                <a:ea typeface="ＭＳ Ｐゴシック" charset="0"/>
              </a:rPr>
              <a:t>Do the elements state what you want to know (is the question precise enough)? </a:t>
            </a:r>
          </a:p>
          <a:p>
            <a:pPr lvl="1" eaLnBrk="1" hangingPunct="1"/>
            <a:r>
              <a:rPr lang="en-US" sz="2000" dirty="0">
                <a:ea typeface="ＭＳ Ｐゴシック" charset="0"/>
              </a:rPr>
              <a:t>When you listen to someone else’s question does it seem like a good research project—why or why not?</a:t>
            </a:r>
            <a:r>
              <a:rPr lang="en-US" sz="1600" dirty="0">
                <a:latin typeface="Times-Roman" charset="0"/>
                <a:ea typeface="ＭＳ Ｐゴシック" charset="0"/>
              </a:rPr>
              <a:t> </a:t>
            </a:r>
          </a:p>
        </p:txBody>
      </p:sp>
    </p:spTree>
    <p:extLst>
      <p:ext uri="{BB962C8B-B14F-4D97-AF65-F5344CB8AC3E}">
        <p14:creationId xmlns:p14="http://schemas.microsoft.com/office/powerpoint/2010/main" val="65999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B6C0-B4DC-534E-919E-02B6FBD947DE}"/>
              </a:ext>
            </a:extLst>
          </p:cNvPr>
          <p:cNvSpPr>
            <a:spLocks noGrp="1"/>
          </p:cNvSpPr>
          <p:nvPr>
            <p:ph type="title"/>
          </p:nvPr>
        </p:nvSpPr>
        <p:spPr/>
        <p:txBody>
          <a:bodyPr/>
          <a:lstStyle/>
          <a:p>
            <a:r>
              <a:rPr lang="en-US" dirty="0"/>
              <a:t>What is a philosophy?</a:t>
            </a:r>
          </a:p>
        </p:txBody>
      </p:sp>
      <p:sp>
        <p:nvSpPr>
          <p:cNvPr id="3" name="Content Placeholder 2">
            <a:extLst>
              <a:ext uri="{FF2B5EF4-FFF2-40B4-BE49-F238E27FC236}">
                <a16:creationId xmlns:a16="http://schemas.microsoft.com/office/drawing/2014/main" id="{2DEE4D32-19F6-2A4D-BEAE-C5B6AFB825C1}"/>
              </a:ext>
            </a:extLst>
          </p:cNvPr>
          <p:cNvSpPr>
            <a:spLocks noGrp="1"/>
          </p:cNvSpPr>
          <p:nvPr>
            <p:ph idx="1"/>
          </p:nvPr>
        </p:nvSpPr>
        <p:spPr/>
        <p:txBody>
          <a:bodyPr/>
          <a:lstStyle/>
          <a:p>
            <a:r>
              <a:rPr lang="en-US" dirty="0"/>
              <a:t>The study of the theoretical basis of a particular branch of knowledge or experience.</a:t>
            </a:r>
          </a:p>
          <a:p>
            <a:r>
              <a:rPr lang="en-US" dirty="0"/>
              <a:t>A theory or attitude that acts as a guiding principle for behavior.</a:t>
            </a:r>
          </a:p>
          <a:p>
            <a:pPr marL="0" indent="0">
              <a:buNone/>
            </a:pPr>
            <a:endParaRPr lang="en-US" dirty="0"/>
          </a:p>
        </p:txBody>
      </p:sp>
    </p:spTree>
    <p:extLst>
      <p:ext uri="{BB962C8B-B14F-4D97-AF65-F5344CB8AC3E}">
        <p14:creationId xmlns:p14="http://schemas.microsoft.com/office/powerpoint/2010/main" val="3150340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F81E4F15-9C4F-0940-8B76-BFDEA4BC65A5}" type="slidenum">
              <a:rPr lang="en-US" altLang="en-US" sz="1200">
                <a:solidFill>
                  <a:srgbClr val="898989"/>
                </a:solidFill>
              </a:rPr>
              <a:pPr>
                <a:spcBef>
                  <a:spcPct val="0"/>
                </a:spcBef>
                <a:buFontTx/>
                <a:buNone/>
              </a:pPr>
              <a:t>30</a:t>
            </a:fld>
            <a:endParaRPr lang="en-US" altLang="en-US" sz="1200">
              <a:solidFill>
                <a:srgbClr val="898989"/>
              </a:solidFill>
            </a:endParaRPr>
          </a:p>
        </p:txBody>
      </p:sp>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338" y="279400"/>
            <a:ext cx="7724775"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5503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en-US">
                <a:latin typeface="Times New Roman" charset="0"/>
                <a:ea typeface="ＭＳ Ｐゴシック" charset="-128"/>
              </a:rPr>
              <a:t>Doing a Literature Review</a:t>
            </a:r>
          </a:p>
        </p:txBody>
      </p:sp>
      <p:sp>
        <p:nvSpPr>
          <p:cNvPr id="3" name="Content Placeholder 2"/>
          <p:cNvSpPr>
            <a:spLocks noGrp="1"/>
          </p:cNvSpPr>
          <p:nvPr>
            <p:ph idx="1"/>
          </p:nvPr>
        </p:nvSpPr>
        <p:spPr/>
        <p:txBody>
          <a:bodyPr rtlCol="0">
            <a:normAutofit/>
          </a:bodyPr>
          <a:lstStyle/>
          <a:p>
            <a:pPr eaLnBrk="1" fontAlgn="auto" hangingPunct="1">
              <a:spcAft>
                <a:spcPts val="1200"/>
              </a:spcAft>
              <a:buFont typeface="Arial"/>
              <a:buChar char="•"/>
              <a:defRPr/>
            </a:pPr>
            <a:r>
              <a:rPr lang="en-US" sz="3000" dirty="0">
                <a:ea typeface="+mn-ea"/>
                <a:cs typeface="+mn-cs"/>
              </a:rPr>
              <a:t>Step 1: Pin a poster of your purpose statement up over your computer.</a:t>
            </a:r>
          </a:p>
          <a:p>
            <a:pPr eaLnBrk="1" fontAlgn="auto" hangingPunct="1">
              <a:spcAft>
                <a:spcPts val="0"/>
              </a:spcAft>
              <a:buFont typeface="Arial"/>
              <a:buChar char="•"/>
              <a:defRPr/>
            </a:pPr>
            <a:r>
              <a:rPr lang="en-US" sz="3000" dirty="0">
                <a:ea typeface="+mn-ea"/>
                <a:cs typeface="+mn-cs"/>
              </a:rPr>
              <a:t>Step 2: Make an outline based on the purpose statement. Nothing else.</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E74F6C7E-EA89-2B47-BF7E-1D049F81FD69}" type="slidenum">
              <a:rPr lang="en-US" altLang="en-US" sz="1200">
                <a:solidFill>
                  <a:srgbClr val="898989"/>
                </a:solidFill>
              </a:rPr>
              <a:pPr>
                <a:spcBef>
                  <a:spcPct val="0"/>
                </a:spcBef>
                <a:buFontTx/>
                <a:buNone/>
              </a:pPr>
              <a:t>31</a:t>
            </a:fld>
            <a:endParaRPr lang="en-US" altLang="en-US" sz="1200">
              <a:solidFill>
                <a:srgbClr val="898989"/>
              </a:solidFill>
            </a:endParaRPr>
          </a:p>
        </p:txBody>
      </p:sp>
    </p:spTree>
    <p:extLst>
      <p:ext uri="{BB962C8B-B14F-4D97-AF65-F5344CB8AC3E}">
        <p14:creationId xmlns:p14="http://schemas.microsoft.com/office/powerpoint/2010/main" val="285932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999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en-US">
                <a:latin typeface="Times New Roman" charset="0"/>
                <a:ea typeface="ＭＳ Ｐゴシック" charset="-128"/>
              </a:rPr>
              <a:t>Doing a Literature Review</a:t>
            </a:r>
          </a:p>
        </p:txBody>
      </p:sp>
      <p:sp>
        <p:nvSpPr>
          <p:cNvPr id="3" name="Content Placeholder 2"/>
          <p:cNvSpPr>
            <a:spLocks noGrp="1"/>
          </p:cNvSpPr>
          <p:nvPr>
            <p:ph idx="1"/>
          </p:nvPr>
        </p:nvSpPr>
        <p:spPr>
          <a:xfrm>
            <a:off x="457200" y="1600200"/>
            <a:ext cx="8382000" cy="4953000"/>
          </a:xfrm>
        </p:spPr>
        <p:txBody>
          <a:bodyPr>
            <a:normAutofit lnSpcReduction="10000"/>
          </a:bodyPr>
          <a:lstStyle/>
          <a:p>
            <a:pPr eaLnBrk="1" hangingPunct="1"/>
            <a:r>
              <a:rPr lang="en-US" altLang="en-US">
                <a:solidFill>
                  <a:srgbClr val="7F7F7F"/>
                </a:solidFill>
                <a:latin typeface="Times New Roman" charset="0"/>
                <a:ea typeface="ＭＳ Ｐゴシック" charset="-128"/>
              </a:rPr>
              <a:t>Step 1: Pin a poster of your purpose statement up over your computer.</a:t>
            </a:r>
          </a:p>
          <a:p>
            <a:pPr eaLnBrk="1" hangingPunct="1"/>
            <a:r>
              <a:rPr lang="en-US" altLang="en-US">
                <a:solidFill>
                  <a:srgbClr val="7F7F7F"/>
                </a:solidFill>
                <a:latin typeface="Times New Roman" charset="0"/>
                <a:ea typeface="ＭＳ Ｐゴシック" charset="-128"/>
              </a:rPr>
              <a:t>Step 2: Make an outline based on the problem statement. Nothing else.</a:t>
            </a:r>
          </a:p>
          <a:p>
            <a:pPr eaLnBrk="1" hangingPunct="1"/>
            <a:r>
              <a:rPr lang="en-US" altLang="en-US">
                <a:latin typeface="Times New Roman" charset="0"/>
                <a:ea typeface="ＭＳ Ｐゴシック" charset="-128"/>
              </a:rPr>
              <a:t>Step 3: Go find literature.</a:t>
            </a:r>
          </a:p>
          <a:p>
            <a:pPr eaLnBrk="1" hangingPunct="1"/>
            <a:r>
              <a:rPr lang="en-US" altLang="en-US">
                <a:latin typeface="Times New Roman" charset="0"/>
                <a:ea typeface="ＭＳ Ｐゴシック" charset="-128"/>
              </a:rPr>
              <a:t>Step 4: Write short reviews of everything you read. Ok, you will not do this but it is a good idea.</a:t>
            </a:r>
          </a:p>
          <a:p>
            <a:pPr eaLnBrk="1" hangingPunct="1"/>
            <a:r>
              <a:rPr lang="en-US" altLang="en-US">
                <a:solidFill>
                  <a:schemeClr val="bg1"/>
                </a:solidFill>
                <a:latin typeface="Times New Roman" charset="0"/>
                <a:ea typeface="ＭＳ Ｐゴシック" charset="-128"/>
              </a:rPr>
              <a:t>Step 5: Organize your chapter based on the outline.</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3394B83D-D1FC-0F44-AC52-EF49D0B81AE8}" type="slidenum">
              <a:rPr lang="en-US" altLang="en-US" sz="1200">
                <a:solidFill>
                  <a:srgbClr val="898989"/>
                </a:solidFill>
              </a:rPr>
              <a:pPr>
                <a:spcBef>
                  <a:spcPct val="0"/>
                </a:spcBef>
                <a:buFontTx/>
                <a:buNone/>
              </a:pPr>
              <a:t>32</a:t>
            </a:fld>
            <a:endParaRPr lang="en-US" altLang="en-US" sz="1200">
              <a:solidFill>
                <a:srgbClr val="898989"/>
              </a:solidFill>
            </a:endParaRPr>
          </a:p>
        </p:txBody>
      </p:sp>
    </p:spTree>
    <p:extLst>
      <p:ext uri="{BB962C8B-B14F-4D97-AF65-F5344CB8AC3E}">
        <p14:creationId xmlns:p14="http://schemas.microsoft.com/office/powerpoint/2010/main" val="69012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9999"/>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99999"/>
                                      </p:to>
                                    </p:animClr>
                                  </p:sub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99999"/>
                                      </p:to>
                                    </p:animClr>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a:latin typeface="Times New Roman" charset="0"/>
                <a:ea typeface="ＭＳ Ｐゴシック" charset="-128"/>
              </a:rPr>
              <a:t>Doing a Literature Review</a:t>
            </a:r>
          </a:p>
        </p:txBody>
      </p:sp>
      <p:sp>
        <p:nvSpPr>
          <p:cNvPr id="22530" name="Content Placeholder 2"/>
          <p:cNvSpPr>
            <a:spLocks noGrp="1"/>
          </p:cNvSpPr>
          <p:nvPr>
            <p:ph idx="1"/>
          </p:nvPr>
        </p:nvSpPr>
        <p:spPr>
          <a:xfrm>
            <a:off x="457200" y="1600200"/>
            <a:ext cx="8382000" cy="4953000"/>
          </a:xfrm>
        </p:spPr>
        <p:txBody>
          <a:bodyPr/>
          <a:lstStyle/>
          <a:p>
            <a:pPr eaLnBrk="1" hangingPunct="1"/>
            <a:r>
              <a:rPr lang="en-US" altLang="en-US">
                <a:solidFill>
                  <a:srgbClr val="999999"/>
                </a:solidFill>
                <a:latin typeface="Times New Roman" charset="0"/>
                <a:ea typeface="ＭＳ Ｐゴシック" charset="-128"/>
              </a:rPr>
              <a:t>Step 1: Pin a poster of your purpose statement up over your computer.</a:t>
            </a:r>
          </a:p>
          <a:p>
            <a:pPr eaLnBrk="1" hangingPunct="1"/>
            <a:r>
              <a:rPr lang="en-US" altLang="en-US">
                <a:latin typeface="Times New Roman" charset="0"/>
                <a:ea typeface="ＭＳ Ｐゴシック" charset="-128"/>
              </a:rPr>
              <a:t>Step 2: Make an outline based on the problem statement. Nothing else.</a:t>
            </a:r>
          </a:p>
          <a:p>
            <a:pPr eaLnBrk="1" hangingPunct="1"/>
            <a:r>
              <a:rPr lang="en-US" altLang="en-US">
                <a:solidFill>
                  <a:srgbClr val="999999"/>
                </a:solidFill>
                <a:latin typeface="Times New Roman" charset="0"/>
                <a:ea typeface="ＭＳ Ｐゴシック" charset="-128"/>
              </a:rPr>
              <a:t>Step 3: Go find literature.</a:t>
            </a:r>
          </a:p>
          <a:p>
            <a:pPr eaLnBrk="1" hangingPunct="1"/>
            <a:r>
              <a:rPr lang="en-US" altLang="en-US">
                <a:solidFill>
                  <a:srgbClr val="999999"/>
                </a:solidFill>
                <a:latin typeface="Times New Roman" charset="0"/>
                <a:ea typeface="ＭＳ Ｐゴシック" charset="-128"/>
              </a:rPr>
              <a:t>Step 4: Write short reviews of everything you read. Ok, you won’t do this but it is a good idea.</a:t>
            </a:r>
          </a:p>
          <a:p>
            <a:pPr eaLnBrk="1" hangingPunct="1"/>
            <a:r>
              <a:rPr lang="en-US" altLang="en-US">
                <a:latin typeface="Times New Roman" charset="0"/>
                <a:ea typeface="ＭＳ Ｐゴシック" charset="-128"/>
              </a:rPr>
              <a:t>Step 5: Organize your chapter based on the outline.</a:t>
            </a:r>
          </a:p>
        </p:txBody>
      </p:sp>
      <p:sp>
        <p:nvSpPr>
          <p:cNvPr id="5" name="Curved Right Arrow 4"/>
          <p:cNvSpPr>
            <a:spLocks noChangeArrowheads="1"/>
          </p:cNvSpPr>
          <p:nvPr/>
        </p:nvSpPr>
        <p:spPr bwMode="auto">
          <a:xfrm flipV="1">
            <a:off x="304800" y="3124200"/>
            <a:ext cx="457200" cy="2667000"/>
          </a:xfrm>
          <a:prstGeom prst="curvedRightArrow">
            <a:avLst>
              <a:gd name="adj1" fmla="val 24981"/>
              <a:gd name="adj2" fmla="val 49988"/>
              <a:gd name="adj3" fmla="val 25000"/>
            </a:avLst>
          </a:prstGeom>
          <a:solidFill>
            <a:schemeClr val="tx1"/>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endParaRPr lang="en-US" dirty="0">
              <a:latin typeface="Times New Roman"/>
              <a:ea typeface="+mn-ea"/>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AC1CB561-3446-B443-A7B6-37848A50DE64}" type="slidenum">
              <a:rPr lang="en-US" altLang="en-US" sz="1200">
                <a:solidFill>
                  <a:srgbClr val="898989"/>
                </a:solidFill>
              </a:rPr>
              <a:pPr>
                <a:spcBef>
                  <a:spcPct val="0"/>
                </a:spcBef>
                <a:buFontTx/>
                <a:buNone/>
              </a:pPr>
              <a:t>33</a:t>
            </a:fld>
            <a:endParaRPr lang="en-US" altLang="en-US" sz="1200">
              <a:solidFill>
                <a:srgbClr val="898989"/>
              </a:solidFill>
            </a:endParaRPr>
          </a:p>
        </p:txBody>
      </p:sp>
    </p:spTree>
    <p:extLst>
      <p:ext uri="{BB962C8B-B14F-4D97-AF65-F5344CB8AC3E}">
        <p14:creationId xmlns:p14="http://schemas.microsoft.com/office/powerpoint/2010/main" val="398134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Reviews</a:t>
            </a:r>
          </a:p>
        </p:txBody>
      </p:sp>
      <p:sp>
        <p:nvSpPr>
          <p:cNvPr id="3" name="Content Placeholder 2"/>
          <p:cNvSpPr>
            <a:spLocks noGrp="1"/>
          </p:cNvSpPr>
          <p:nvPr>
            <p:ph idx="1"/>
          </p:nvPr>
        </p:nvSpPr>
        <p:spPr>
          <a:xfrm>
            <a:off x="457200" y="1600200"/>
            <a:ext cx="8229600" cy="3271205"/>
          </a:xfrm>
        </p:spPr>
        <p:txBody>
          <a:bodyPr/>
          <a:lstStyle/>
          <a:p>
            <a:pPr marL="0" indent="0">
              <a:buNone/>
            </a:pPr>
            <a:r>
              <a:rPr lang="en-US" dirty="0"/>
              <a:t>A literature review is a </a:t>
            </a:r>
            <a:r>
              <a:rPr lang="en-US" i="1" dirty="0"/>
              <a:t>synthesis</a:t>
            </a:r>
            <a:r>
              <a:rPr lang="en-US" dirty="0"/>
              <a:t> of the literature on a topic. To create the synthesis, one must first interpret and evaluate individual pieces of literature. Then, the ideas and information they contain must be integrated and restated in order to create a new, original written work. (p. 1)</a:t>
            </a:r>
          </a:p>
        </p:txBody>
      </p:sp>
      <p:sp>
        <p:nvSpPr>
          <p:cNvPr id="5" name="TextBox 4"/>
          <p:cNvSpPr txBox="1"/>
          <p:nvPr/>
        </p:nvSpPr>
        <p:spPr>
          <a:xfrm>
            <a:off x="1092424" y="5575412"/>
            <a:ext cx="6959151" cy="646331"/>
          </a:xfrm>
          <a:prstGeom prst="rect">
            <a:avLst/>
          </a:prstGeom>
          <a:noFill/>
        </p:spPr>
        <p:txBody>
          <a:bodyPr wrap="square" rtlCol="0">
            <a:spAutoFit/>
          </a:bodyPr>
          <a:lstStyle/>
          <a:p>
            <a:pPr marL="274320" indent="-457200"/>
            <a:r>
              <a:rPr lang="en-US" dirty="0">
                <a:latin typeface="Times"/>
                <a:cs typeface="Times"/>
              </a:rPr>
              <a:t>Pan, M. L. (2004). </a:t>
            </a:r>
            <a:r>
              <a:rPr lang="en-US" i="1" dirty="0">
                <a:latin typeface="Times"/>
                <a:cs typeface="Times"/>
              </a:rPr>
              <a:t>Preparing literature reviews. </a:t>
            </a:r>
            <a:r>
              <a:rPr lang="en-US" dirty="0">
                <a:latin typeface="Times"/>
                <a:cs typeface="Times"/>
              </a:rPr>
              <a:t>(2</a:t>
            </a:r>
            <a:r>
              <a:rPr lang="en-US" baseline="30000" dirty="0">
                <a:latin typeface="Times"/>
                <a:cs typeface="Times"/>
              </a:rPr>
              <a:t>nd</a:t>
            </a:r>
            <a:r>
              <a:rPr lang="en-US" dirty="0">
                <a:latin typeface="Times"/>
                <a:cs typeface="Times"/>
              </a:rPr>
              <a:t> ed.). Glendale, CA, </a:t>
            </a:r>
            <a:r>
              <a:rPr lang="en-US" dirty="0" err="1">
                <a:latin typeface="Times"/>
                <a:cs typeface="Times"/>
              </a:rPr>
              <a:t>Pyrczak</a:t>
            </a:r>
            <a:r>
              <a:rPr lang="en-US" dirty="0">
                <a:latin typeface="Times"/>
                <a:cs typeface="Times"/>
              </a:rPr>
              <a:t> Publishing.</a:t>
            </a:r>
          </a:p>
        </p:txBody>
      </p:sp>
    </p:spTree>
    <p:extLst>
      <p:ext uri="{BB962C8B-B14F-4D97-AF65-F5344CB8AC3E}">
        <p14:creationId xmlns:p14="http://schemas.microsoft.com/office/powerpoint/2010/main" val="124594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Literature Reviews</a:t>
            </a:r>
          </a:p>
        </p:txBody>
      </p:sp>
      <p:sp>
        <p:nvSpPr>
          <p:cNvPr id="3" name="Content Placeholder 2"/>
          <p:cNvSpPr>
            <a:spLocks noGrp="1"/>
          </p:cNvSpPr>
          <p:nvPr>
            <p:ph idx="1"/>
          </p:nvPr>
        </p:nvSpPr>
        <p:spPr/>
        <p:txBody>
          <a:bodyPr/>
          <a:lstStyle/>
          <a:p>
            <a:r>
              <a:rPr lang="en-US" dirty="0"/>
              <a:t>You get really tired of listening to people say stuff that they are clearly making up.</a:t>
            </a:r>
          </a:p>
          <a:p>
            <a:r>
              <a:rPr lang="en-US" altLang="en-US" dirty="0">
                <a:latin typeface="Times" charset="0"/>
                <a:ea typeface="ヒラギノ明朝 ProN W3" charset="-128"/>
              </a:rPr>
              <a:t>A lit review is not a perfunctory assignment. It is a primary skill that all researchers must be able to apply in varying contexts for varying purposes—over and over again.</a:t>
            </a:r>
          </a:p>
        </p:txBody>
      </p:sp>
    </p:spTree>
    <p:extLst>
      <p:ext uri="{BB962C8B-B14F-4D97-AF65-F5344CB8AC3E}">
        <p14:creationId xmlns:p14="http://schemas.microsoft.com/office/powerpoint/2010/main" val="5513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78" y="274638"/>
            <a:ext cx="9024724" cy="1143000"/>
          </a:xfrm>
        </p:spPr>
        <p:txBody>
          <a:bodyPr>
            <a:normAutofit/>
          </a:bodyPr>
          <a:lstStyle/>
          <a:p>
            <a:r>
              <a:rPr lang="en-US" dirty="0"/>
              <a:t>A Dissertation Literature Review</a:t>
            </a:r>
          </a:p>
        </p:txBody>
      </p:sp>
      <p:sp>
        <p:nvSpPr>
          <p:cNvPr id="3" name="Content Placeholder 2"/>
          <p:cNvSpPr>
            <a:spLocks noGrp="1"/>
          </p:cNvSpPr>
          <p:nvPr>
            <p:ph idx="1"/>
          </p:nvPr>
        </p:nvSpPr>
        <p:spPr/>
        <p:txBody>
          <a:bodyPr/>
          <a:lstStyle/>
          <a:p>
            <a:r>
              <a:rPr lang="en-US" dirty="0"/>
              <a:t>Demonstrate knowledge of the field</a:t>
            </a:r>
          </a:p>
          <a:p>
            <a:r>
              <a:rPr lang="en-US" dirty="0"/>
              <a:t>Justify the reason for the research</a:t>
            </a:r>
          </a:p>
          <a:p>
            <a:r>
              <a:rPr lang="en-US" dirty="0"/>
              <a:t>Establish a theoretical foundation </a:t>
            </a:r>
          </a:p>
          <a:p>
            <a:r>
              <a:rPr lang="en-US" dirty="0"/>
              <a:t>Establish a methodological rationale</a:t>
            </a:r>
          </a:p>
          <a:p>
            <a:r>
              <a:rPr lang="en-US" dirty="0"/>
              <a:t>Provide a basis for reflection on the importance of findings</a:t>
            </a:r>
          </a:p>
        </p:txBody>
      </p:sp>
    </p:spTree>
    <p:extLst>
      <p:ext uri="{BB962C8B-B14F-4D97-AF65-F5344CB8AC3E}">
        <p14:creationId xmlns:p14="http://schemas.microsoft.com/office/powerpoint/2010/main" val="4406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This Means</a:t>
            </a:r>
          </a:p>
        </p:txBody>
      </p:sp>
      <p:sp>
        <p:nvSpPr>
          <p:cNvPr id="3" name="Content Placeholder 2"/>
          <p:cNvSpPr>
            <a:spLocks noGrp="1"/>
          </p:cNvSpPr>
          <p:nvPr>
            <p:ph idx="1"/>
          </p:nvPr>
        </p:nvSpPr>
        <p:spPr/>
        <p:txBody>
          <a:bodyPr>
            <a:normAutofit lnSpcReduction="10000"/>
          </a:bodyPr>
          <a:lstStyle/>
          <a:p>
            <a:r>
              <a:rPr lang="en-US" dirty="0"/>
              <a:t>You are doing original research.</a:t>
            </a:r>
          </a:p>
          <a:p>
            <a:r>
              <a:rPr lang="en-US" dirty="0"/>
              <a:t>To demonstrate that it is original research you have to know everything that has been previously published on your topic.</a:t>
            </a:r>
          </a:p>
          <a:p>
            <a:r>
              <a:rPr lang="en-US" dirty="0"/>
              <a:t>During your dissertation defense, there is nothing worse than having someone ask about a piece of research that you have not read.</a:t>
            </a:r>
          </a:p>
          <a:p>
            <a:r>
              <a:rPr lang="en-US" dirty="0"/>
              <a:t>This is one of the many reasons that your research topic must be incredibly focused.</a:t>
            </a:r>
          </a:p>
        </p:txBody>
      </p:sp>
    </p:spTree>
    <p:extLst>
      <p:ext uri="{BB962C8B-B14F-4D97-AF65-F5344CB8AC3E}">
        <p14:creationId xmlns:p14="http://schemas.microsoft.com/office/powerpoint/2010/main" val="504260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latin typeface="Times New Roman" charset="0"/>
                <a:ea typeface="ＭＳ Ｐゴシック" charset="-128"/>
              </a:rPr>
              <a:t>Primary vs. Secondary</a:t>
            </a:r>
          </a:p>
        </p:txBody>
      </p:sp>
      <p:sp>
        <p:nvSpPr>
          <p:cNvPr id="3" name="Content Placeholder 2"/>
          <p:cNvSpPr>
            <a:spLocks noGrp="1"/>
          </p:cNvSpPr>
          <p:nvPr>
            <p:ph idx="1"/>
          </p:nvPr>
        </p:nvSpPr>
        <p:spPr>
          <a:xfrm>
            <a:off x="533400" y="1600200"/>
            <a:ext cx="8458200" cy="4525963"/>
          </a:xfrm>
        </p:spPr>
        <p:txBody>
          <a:bodyPr/>
          <a:lstStyle/>
          <a:p>
            <a:r>
              <a:rPr lang="en-US" altLang="en-US">
                <a:latin typeface="Times New Roman" charset="0"/>
                <a:ea typeface="ＭＳ Ｐゴシック" charset="-128"/>
              </a:rPr>
              <a:t>A primary source is a report of research in which </a:t>
            </a:r>
            <a:r>
              <a:rPr lang="en-US" altLang="en-US" i="1">
                <a:latin typeface="Times New Roman" charset="0"/>
                <a:ea typeface="ＭＳ Ｐゴシック" charset="-128"/>
              </a:rPr>
              <a:t>the author</a:t>
            </a:r>
            <a:r>
              <a:rPr lang="en-US" altLang="en-US">
                <a:latin typeface="Times New Roman" charset="0"/>
                <a:ea typeface="ＭＳ Ｐゴシック" charset="-128"/>
              </a:rPr>
              <a:t> has gathered and analyzed data. </a:t>
            </a:r>
          </a:p>
          <a:p>
            <a:r>
              <a:rPr lang="en-US" altLang="en-US">
                <a:latin typeface="Times New Roman" charset="0"/>
                <a:ea typeface="ＭＳ Ｐゴシック" charset="-128"/>
              </a:rPr>
              <a:t>A secondary source is a report in which an author is reporting on other people’s primary research. (Like your lit review)</a:t>
            </a:r>
          </a:p>
          <a:p>
            <a:r>
              <a:rPr lang="en-US" altLang="en-US">
                <a:latin typeface="Times New Roman" charset="0"/>
                <a:ea typeface="ＭＳ Ｐゴシック" charset="-128"/>
              </a:rPr>
              <a:t>Be cautious of (but still use) secondary sources. </a:t>
            </a:r>
            <a:endParaRPr lang="en-US" altLang="en-US" sz="2800">
              <a:latin typeface="Times New Roman" charset="0"/>
              <a:ea typeface="ＭＳ Ｐゴシック" charset="-128"/>
            </a:endParaRPr>
          </a:p>
          <a:p>
            <a:r>
              <a:rPr lang="en-US" altLang="en-US">
                <a:latin typeface="Times New Roman" charset="0"/>
                <a:ea typeface="ＭＳ Ｐゴシック" charset="-128"/>
              </a:rPr>
              <a:t>Books are often secondary sources.</a:t>
            </a:r>
          </a:p>
        </p:txBody>
      </p:sp>
      <p:sp>
        <p:nvSpPr>
          <p:cNvPr id="2" name="Footer Placeholder 1"/>
          <p:cNvSpPr>
            <a:spLocks noGrp="1"/>
          </p:cNvSpPr>
          <p:nvPr>
            <p:ph type="ftr" sz="quarter" idx="11"/>
          </p:nvPr>
        </p:nvSpPr>
        <p:spPr/>
        <p:txBody>
          <a:bodyPr/>
          <a:lstStyle/>
          <a:p>
            <a:pPr>
              <a:defRPr/>
            </a:pPr>
            <a:r>
              <a:rPr lang="en-US"/>
              <a:t> </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288A583C-2430-1143-B7E0-D3DC08CCBC01}" type="slidenum">
              <a:rPr lang="en-US" altLang="en-US" sz="1200">
                <a:solidFill>
                  <a:srgbClr val="898989"/>
                </a:solidFill>
              </a:rPr>
              <a:pPr>
                <a:spcBef>
                  <a:spcPct val="0"/>
                </a:spcBef>
                <a:buFontTx/>
                <a:buNone/>
              </a:pPr>
              <a:t>38</a:t>
            </a:fld>
            <a:endParaRPr lang="en-US" altLang="en-US" sz="1200">
              <a:solidFill>
                <a:srgbClr val="898989"/>
              </a:solidFill>
            </a:endParaRPr>
          </a:p>
        </p:txBody>
      </p:sp>
    </p:spTree>
    <p:extLst>
      <p:ext uri="{BB962C8B-B14F-4D97-AF65-F5344CB8AC3E}">
        <p14:creationId xmlns:p14="http://schemas.microsoft.com/office/powerpoint/2010/main" val="109899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Read</a:t>
            </a:r>
          </a:p>
        </p:txBody>
      </p:sp>
      <p:sp>
        <p:nvSpPr>
          <p:cNvPr id="3" name="Content Placeholder 2"/>
          <p:cNvSpPr>
            <a:spLocks noGrp="1"/>
          </p:cNvSpPr>
          <p:nvPr>
            <p:ph idx="1"/>
          </p:nvPr>
        </p:nvSpPr>
        <p:spPr/>
        <p:txBody>
          <a:bodyPr>
            <a:normAutofit lnSpcReduction="10000"/>
          </a:bodyPr>
          <a:lstStyle/>
          <a:p>
            <a:r>
              <a:rPr lang="en-US" dirty="0"/>
              <a:t>If what you are reading is not supported by other credible research then you probably should not be reading it.</a:t>
            </a:r>
          </a:p>
          <a:p>
            <a:r>
              <a:rPr lang="en-US" dirty="0"/>
              <a:t>Primary sources first.</a:t>
            </a:r>
          </a:p>
          <a:p>
            <a:r>
              <a:rPr lang="en-US" dirty="0"/>
              <a:t>Secondary sources if they are credible reviews of primary sources.</a:t>
            </a:r>
          </a:p>
          <a:p>
            <a:pPr lvl="1"/>
            <a:r>
              <a:rPr lang="en-US" dirty="0"/>
              <a:t>Other literature reviews</a:t>
            </a:r>
          </a:p>
          <a:p>
            <a:pPr lvl="1"/>
            <a:r>
              <a:rPr lang="en-US" dirty="0"/>
              <a:t>Meta-Analyses</a:t>
            </a:r>
          </a:p>
          <a:p>
            <a:pPr lvl="1"/>
            <a:r>
              <a:rPr lang="en-US" dirty="0"/>
              <a:t>Books are often secondary sources</a:t>
            </a:r>
          </a:p>
          <a:p>
            <a:endParaRPr lang="en-US" dirty="0"/>
          </a:p>
        </p:txBody>
      </p:sp>
    </p:spTree>
    <p:extLst>
      <p:ext uri="{BB962C8B-B14F-4D97-AF65-F5344CB8AC3E}">
        <p14:creationId xmlns:p14="http://schemas.microsoft.com/office/powerpoint/2010/main" val="4628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74228" cy="6858000"/>
          </a:xfrm>
          <a:prstGeom prst="rect">
            <a:avLst/>
          </a:prstGeom>
        </p:spPr>
      </p:pic>
      <p:sp>
        <p:nvSpPr>
          <p:cNvPr id="2" name="Rectangle 1">
            <a:extLst>
              <a:ext uri="{FF2B5EF4-FFF2-40B4-BE49-F238E27FC236}">
                <a16:creationId xmlns:a16="http://schemas.microsoft.com/office/drawing/2014/main" id="{BF954970-61CD-EA4E-9EB5-8DB9F71BA01F}"/>
              </a:ext>
            </a:extLst>
          </p:cNvPr>
          <p:cNvSpPr/>
          <p:nvPr/>
        </p:nvSpPr>
        <p:spPr>
          <a:xfrm>
            <a:off x="6364764" y="286409"/>
            <a:ext cx="1810407" cy="62746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632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r>
              <a:rPr lang="en-US" altLang="en-US" dirty="0">
                <a:latin typeface="Times New Roman" charset="0"/>
                <a:ea typeface="ＭＳ Ｐゴシック" charset="-128"/>
              </a:rPr>
              <a:t>Guiding Principle of Library Research</a:t>
            </a:r>
          </a:p>
        </p:txBody>
      </p:sp>
      <p:sp>
        <p:nvSpPr>
          <p:cNvPr id="23554" name="Content Placeholder 2"/>
          <p:cNvSpPr>
            <a:spLocks noGrp="1"/>
          </p:cNvSpPr>
          <p:nvPr>
            <p:ph idx="1"/>
          </p:nvPr>
        </p:nvSpPr>
        <p:spPr/>
        <p:txBody>
          <a:bodyPr/>
          <a:lstStyle/>
          <a:p>
            <a:r>
              <a:rPr lang="en-US" altLang="en-US" dirty="0">
                <a:latin typeface="Times New Roman" charset="0"/>
                <a:ea typeface="ＭＳ Ｐゴシック" charset="-128"/>
              </a:rPr>
              <a:t>Library research is best done with a Guinness and a bag of Kettle’s Honey Dijon potato chips. </a:t>
            </a:r>
          </a:p>
        </p:txBody>
      </p:sp>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42063346-422E-0F41-BCC4-DE759A396FC0}" type="slidenum">
              <a:rPr lang="en-US" altLang="en-US" sz="1200">
                <a:solidFill>
                  <a:srgbClr val="898989"/>
                </a:solidFill>
              </a:rPr>
              <a:pPr>
                <a:spcBef>
                  <a:spcPct val="0"/>
                </a:spcBef>
                <a:buFontTx/>
                <a:buNone/>
              </a:pPr>
              <a:t>40</a:t>
            </a:fld>
            <a:endParaRPr lang="en-US" altLang="en-US" sz="1200">
              <a:solidFill>
                <a:srgbClr val="898989"/>
              </a:solidFill>
            </a:endParaRPr>
          </a:p>
        </p:txBody>
      </p:sp>
    </p:spTree>
    <p:extLst>
      <p:ext uri="{BB962C8B-B14F-4D97-AF65-F5344CB8AC3E}">
        <p14:creationId xmlns:p14="http://schemas.microsoft.com/office/powerpoint/2010/main" val="1588855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Meta-Analyses</a:t>
            </a:r>
          </a:p>
        </p:txBody>
      </p:sp>
      <p:sp>
        <p:nvSpPr>
          <p:cNvPr id="3" name="Content Placeholder 2"/>
          <p:cNvSpPr>
            <a:spLocks noGrp="1"/>
          </p:cNvSpPr>
          <p:nvPr>
            <p:ph idx="1"/>
          </p:nvPr>
        </p:nvSpPr>
        <p:spPr/>
        <p:txBody>
          <a:bodyPr/>
          <a:lstStyle/>
          <a:p>
            <a:r>
              <a:rPr lang="en-US" dirty="0"/>
              <a:t>Comparing effect sizes of multiple studies</a:t>
            </a:r>
          </a:p>
          <a:p>
            <a:r>
              <a:rPr lang="en-US" dirty="0"/>
              <a:t>Making inferences based on those comparisons</a:t>
            </a:r>
          </a:p>
          <a:p>
            <a:r>
              <a:rPr lang="en-US" dirty="0"/>
              <a:t>Lists all of the original studies that are included</a:t>
            </a:r>
          </a:p>
          <a:p>
            <a:r>
              <a:rPr lang="en-US" dirty="0"/>
              <a:t>Functions as primary research</a:t>
            </a:r>
          </a:p>
        </p:txBody>
      </p:sp>
      <p:sp>
        <p:nvSpPr>
          <p:cNvPr id="4" name="TextBox 3"/>
          <p:cNvSpPr txBox="1"/>
          <p:nvPr/>
        </p:nvSpPr>
        <p:spPr>
          <a:xfrm>
            <a:off x="578581" y="5802997"/>
            <a:ext cx="8419763" cy="646331"/>
          </a:xfrm>
          <a:prstGeom prst="rect">
            <a:avLst/>
          </a:prstGeom>
          <a:noFill/>
        </p:spPr>
        <p:txBody>
          <a:bodyPr wrap="square" rtlCol="0">
            <a:spAutoFit/>
          </a:bodyPr>
          <a:lstStyle/>
          <a:p>
            <a:pPr marL="457200" indent="-457200"/>
            <a:r>
              <a:rPr lang="en-US" dirty="0">
                <a:latin typeface="Times"/>
                <a:cs typeface="Times"/>
              </a:rPr>
              <a:t>Glass, G. V., McGaw, B., &amp; Smith, M. L. (1981). </a:t>
            </a:r>
            <a:r>
              <a:rPr lang="en-US" i="1" dirty="0">
                <a:latin typeface="Times"/>
                <a:cs typeface="Times"/>
              </a:rPr>
              <a:t>Meta-analysis in social research</a:t>
            </a:r>
            <a:r>
              <a:rPr lang="en-US" dirty="0">
                <a:latin typeface="Times"/>
                <a:cs typeface="Times"/>
              </a:rPr>
              <a:t>. Beverly Hills, CA: Sage.</a:t>
            </a:r>
          </a:p>
        </p:txBody>
      </p:sp>
      <p:sp>
        <p:nvSpPr>
          <p:cNvPr id="5" name="Right Triangle 4"/>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878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latin typeface="Times New Roman" charset="0"/>
                <a:ea typeface="ＭＳ Ｐゴシック" charset="-128"/>
              </a:rPr>
              <a:t>What Does Peer-Reviewed Mean?</a:t>
            </a:r>
          </a:p>
        </p:txBody>
      </p:sp>
      <p:sp>
        <p:nvSpPr>
          <p:cNvPr id="3" name="Content Placeholder 2"/>
          <p:cNvSpPr>
            <a:spLocks noGrp="1"/>
          </p:cNvSpPr>
          <p:nvPr>
            <p:ph idx="1"/>
          </p:nvPr>
        </p:nvSpPr>
        <p:spPr>
          <a:xfrm>
            <a:off x="457200" y="1493838"/>
            <a:ext cx="8686800" cy="4525962"/>
          </a:xfrm>
        </p:spPr>
        <p:txBody>
          <a:bodyPr>
            <a:normAutofit lnSpcReduction="10000"/>
          </a:bodyPr>
          <a:lstStyle/>
          <a:p>
            <a:r>
              <a:rPr lang="en-US" altLang="en-US">
                <a:latin typeface="Times New Roman" charset="0"/>
                <a:ea typeface="ＭＳ Ｐゴシック" charset="-128"/>
              </a:rPr>
              <a:t>You want to publish an article.</a:t>
            </a:r>
          </a:p>
          <a:p>
            <a:r>
              <a:rPr lang="en-US" altLang="en-US">
                <a:latin typeface="Times New Roman" charset="0"/>
                <a:ea typeface="ＭＳ Ｐゴシック" charset="-128"/>
              </a:rPr>
              <a:t>A </a:t>
            </a:r>
            <a:r>
              <a:rPr lang="en-US" altLang="en-US" i="1">
                <a:latin typeface="Times New Roman" charset="0"/>
                <a:ea typeface="ＭＳ Ｐゴシック" charset="-128"/>
              </a:rPr>
              <a:t>peer</a:t>
            </a:r>
            <a:r>
              <a:rPr lang="en-US" altLang="en-US">
                <a:latin typeface="Times New Roman" charset="0"/>
                <a:ea typeface="ＭＳ Ｐゴシック" charset="-128"/>
              </a:rPr>
              <a:t> is someone who either knows about your topic or knows how research should be done on your topic—preferably both.</a:t>
            </a:r>
          </a:p>
          <a:p>
            <a:r>
              <a:rPr lang="en-US" altLang="en-US">
                <a:latin typeface="Times New Roman" charset="0"/>
                <a:ea typeface="ＭＳ Ｐゴシック" charset="-128"/>
              </a:rPr>
              <a:t>Peer-reviewed means that your article is more credible because people who should know what they are talking about have said it is worthy.</a:t>
            </a:r>
          </a:p>
          <a:p>
            <a:r>
              <a:rPr lang="en-US" altLang="en-US">
                <a:latin typeface="Times New Roman" charset="0"/>
                <a:ea typeface="ＭＳ Ｐゴシック" charset="-128"/>
              </a:rPr>
              <a:t>Some journals are better at peer-review than others.</a:t>
            </a:r>
          </a:p>
        </p:txBody>
      </p:sp>
    </p:spTree>
    <p:extLst>
      <p:ext uri="{BB962C8B-B14F-4D97-AF65-F5344CB8AC3E}">
        <p14:creationId xmlns:p14="http://schemas.microsoft.com/office/powerpoint/2010/main" val="194277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a:latin typeface="Times New Roman" charset="0"/>
                <a:ea typeface="ＭＳ Ｐゴシック" charset="-128"/>
              </a:rPr>
              <a:t>Reference List</a:t>
            </a:r>
          </a:p>
        </p:txBody>
      </p:sp>
      <p:sp>
        <p:nvSpPr>
          <p:cNvPr id="3" name="Content Placeholder 2"/>
          <p:cNvSpPr>
            <a:spLocks noGrp="1"/>
          </p:cNvSpPr>
          <p:nvPr>
            <p:ph idx="1"/>
          </p:nvPr>
        </p:nvSpPr>
        <p:spPr/>
        <p:txBody>
          <a:bodyPr/>
          <a:lstStyle/>
          <a:p>
            <a:pPr marL="457200" indent="-457200">
              <a:buFont typeface="Arial" charset="0"/>
              <a:buNone/>
              <a:defRPr/>
            </a:pPr>
            <a:r>
              <a:rPr lang="en-US" sz="2000" dirty="0"/>
              <a:t>Colley, K. M. (1999). </a:t>
            </a:r>
            <a:r>
              <a:rPr lang="en-US" sz="2000" i="1" dirty="0"/>
              <a:t>Coming to know a school culture</a:t>
            </a:r>
            <a:r>
              <a:rPr lang="en-US" sz="2000" dirty="0"/>
              <a:t>. (Unpublished doctoral dissertation).	Virginia Polytechnic Institute and State University, Blacksburg, VA.</a:t>
            </a:r>
          </a:p>
          <a:p>
            <a:pPr marL="457200" indent="-457200">
              <a:buFont typeface="Arial" charset="0"/>
              <a:buNone/>
              <a:defRPr/>
            </a:pPr>
            <a:r>
              <a:rPr lang="en-US" sz="2000" dirty="0" err="1"/>
              <a:t>DeBruyne</a:t>
            </a:r>
            <a:r>
              <a:rPr lang="en-US" sz="2000" dirty="0"/>
              <a:t>, J. W. (2001). </a:t>
            </a:r>
            <a:r>
              <a:rPr lang="en-US" sz="2000" i="1" dirty="0"/>
              <a:t>A study to identify the factors responsible for job dissatisfaction and low teacher morale. </a:t>
            </a:r>
            <a:r>
              <a:rPr lang="en-US" sz="2000" dirty="0"/>
              <a:t>Research paper. University of Wisconsin-Stout, Menomonie, WI.</a:t>
            </a:r>
          </a:p>
          <a:p>
            <a:pPr marL="457200" indent="-457200">
              <a:buFont typeface="Arial" charset="0"/>
              <a:buNone/>
              <a:defRPr/>
            </a:pPr>
            <a:r>
              <a:rPr lang="en-US" sz="2000" dirty="0" err="1"/>
              <a:t>Hinde</a:t>
            </a:r>
            <a:r>
              <a:rPr lang="en-US" sz="2000" dirty="0"/>
              <a:t>, E. R. (2004). School culture and change: An examination of the effects of school culture on the process of change.</a:t>
            </a:r>
            <a:r>
              <a:rPr lang="en-US" sz="2000" i="1" dirty="0"/>
              <a:t> Essays in Education, 12.</a:t>
            </a:r>
            <a:endParaRPr lang="en-US" sz="2000" dirty="0"/>
          </a:p>
          <a:p>
            <a:pPr marL="457200" indent="-457200">
              <a:buFont typeface="Arial" charset="0"/>
              <a:buNone/>
              <a:defRPr/>
            </a:pPr>
            <a:r>
              <a:rPr lang="en-US" sz="2000" dirty="0" err="1"/>
              <a:t>Jarzabkowski</a:t>
            </a:r>
            <a:r>
              <a:rPr lang="en-US" sz="2000" dirty="0"/>
              <a:t>, L. M. (2002). The social dimensions of teacher collegiality.</a:t>
            </a:r>
            <a:r>
              <a:rPr lang="en-US" sz="2000" i="1" dirty="0"/>
              <a:t> Journal of Educational Enquiry, 3</a:t>
            </a:r>
            <a:r>
              <a:rPr lang="en-US" sz="2000" dirty="0"/>
              <a:t>(2), 1-20.</a:t>
            </a:r>
          </a:p>
          <a:p>
            <a:pPr marL="457200" indent="-457200">
              <a:buFont typeface="Arial" charset="0"/>
              <a:buNone/>
              <a:defRPr/>
            </a:pPr>
            <a:r>
              <a:rPr lang="en-US" sz="2000" dirty="0"/>
              <a:t>Mackenzie, N. (2007). Teacher morale: More complex than we think?</a:t>
            </a:r>
            <a:r>
              <a:rPr lang="en-US" sz="2000" i="1" dirty="0"/>
              <a:t> Australian Educational Researcher, 34</a:t>
            </a:r>
            <a:r>
              <a:rPr lang="en-US" sz="2000" dirty="0"/>
              <a:t>(1), 89-104.</a:t>
            </a:r>
          </a:p>
          <a:p>
            <a:pPr marL="457200" indent="-457200">
              <a:buFont typeface="Arial" charset="0"/>
              <a:buNone/>
              <a:defRPr/>
            </a:pPr>
            <a:r>
              <a:rPr lang="en-US" sz="2000" dirty="0" err="1"/>
              <a:t>Stolp</a:t>
            </a:r>
            <a:r>
              <a:rPr lang="en-US" sz="2000" dirty="0"/>
              <a:t>, S. (1994). Leadership for school culture.</a:t>
            </a:r>
            <a:r>
              <a:rPr lang="en-US" sz="2000" i="1" dirty="0"/>
              <a:t> ERIC Digest, 91</a:t>
            </a:r>
            <a:r>
              <a:rPr lang="en-US" sz="2000" dirty="0"/>
              <a:t>, 1995-1991.</a:t>
            </a:r>
          </a:p>
          <a:p>
            <a:pPr>
              <a:defRPr/>
            </a:pPr>
            <a:endParaRPr lang="en-US" dirty="0"/>
          </a:p>
        </p:txBody>
      </p:sp>
      <p:sp>
        <p:nvSpPr>
          <p:cNvPr id="2" name="Footer Placeholder 1"/>
          <p:cNvSpPr>
            <a:spLocks noGrp="1"/>
          </p:cNvSpPr>
          <p:nvPr>
            <p:ph type="ftr" sz="quarter" idx="11"/>
          </p:nvPr>
        </p:nvSpPr>
        <p:spPr/>
        <p:txBody>
          <a:bodyPr/>
          <a:lstStyle/>
          <a:p>
            <a:pPr>
              <a:defRPr/>
            </a:pPr>
            <a:r>
              <a:rPr lang="en-US"/>
              <a:t> </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92CC31BE-A48C-1B48-A457-B5BD22E23828}" type="slidenum">
              <a:rPr lang="en-US" altLang="en-US" sz="1200">
                <a:solidFill>
                  <a:srgbClr val="898989"/>
                </a:solidFill>
              </a:rPr>
              <a:pPr>
                <a:spcBef>
                  <a:spcPct val="0"/>
                </a:spcBef>
                <a:buFontTx/>
                <a:buNone/>
              </a:pPr>
              <a:t>43</a:t>
            </a:fld>
            <a:endParaRPr lang="en-US" altLang="en-US" sz="1200">
              <a:solidFill>
                <a:srgbClr val="898989"/>
              </a:solidFill>
            </a:endParaRPr>
          </a:p>
        </p:txBody>
      </p:sp>
      <p:sp>
        <p:nvSpPr>
          <p:cNvPr id="5" name="Oval 4"/>
          <p:cNvSpPr>
            <a:spLocks noChangeArrowheads="1"/>
          </p:cNvSpPr>
          <p:nvPr/>
        </p:nvSpPr>
        <p:spPr bwMode="auto">
          <a:xfrm>
            <a:off x="381000" y="16002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2" name="Oval 11"/>
          <p:cNvSpPr>
            <a:spLocks noChangeArrowheads="1"/>
          </p:cNvSpPr>
          <p:nvPr/>
        </p:nvSpPr>
        <p:spPr bwMode="auto">
          <a:xfrm>
            <a:off x="4572000" y="26670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3" name="Oval 12"/>
          <p:cNvSpPr>
            <a:spLocks noChangeArrowheads="1"/>
          </p:cNvSpPr>
          <p:nvPr/>
        </p:nvSpPr>
        <p:spPr bwMode="auto">
          <a:xfrm>
            <a:off x="228600" y="42672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4" name="Oval 13"/>
          <p:cNvSpPr>
            <a:spLocks noChangeArrowheads="1"/>
          </p:cNvSpPr>
          <p:nvPr/>
        </p:nvSpPr>
        <p:spPr bwMode="auto">
          <a:xfrm>
            <a:off x="2057400" y="49530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5" name="Oval 14"/>
          <p:cNvSpPr>
            <a:spLocks noChangeArrowheads="1"/>
          </p:cNvSpPr>
          <p:nvPr/>
        </p:nvSpPr>
        <p:spPr bwMode="auto">
          <a:xfrm>
            <a:off x="4737100" y="536575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6" name="Oval 15"/>
          <p:cNvSpPr>
            <a:spLocks noChangeArrowheads="1"/>
          </p:cNvSpPr>
          <p:nvPr/>
        </p:nvSpPr>
        <p:spPr bwMode="auto">
          <a:xfrm>
            <a:off x="5105400" y="35814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Tree>
    <p:extLst>
      <p:ext uri="{BB962C8B-B14F-4D97-AF65-F5344CB8AC3E}">
        <p14:creationId xmlns:p14="http://schemas.microsoft.com/office/powerpoint/2010/main" val="2115226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3" grpId="0" animBg="1"/>
      <p:bldP spid="13" grpId="1" animBg="1"/>
      <p:bldP spid="14" grpId="0" animBg="1"/>
      <p:bldP spid="14" grpId="1" animBg="1"/>
      <p:bldP spid="15" grpId="0" animBg="1"/>
      <p:bldP spid="16" grpId="0" animBg="1"/>
      <p:bldP spid="1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a:latin typeface="Times New Roman" charset="0"/>
                <a:ea typeface="ＭＳ Ｐゴシック" charset="-128"/>
              </a:rPr>
              <a:t>Finding Journals</a:t>
            </a:r>
          </a:p>
        </p:txBody>
      </p:sp>
      <p:sp>
        <p:nvSpPr>
          <p:cNvPr id="32770" name="Content Placeholder 2"/>
          <p:cNvSpPr>
            <a:spLocks noGrp="1"/>
          </p:cNvSpPr>
          <p:nvPr>
            <p:ph idx="1"/>
          </p:nvPr>
        </p:nvSpPr>
        <p:spPr/>
        <p:txBody>
          <a:bodyPr/>
          <a:lstStyle/>
          <a:p>
            <a:pPr eaLnBrk="1" hangingPunct="1"/>
            <a:r>
              <a:rPr lang="en-US" altLang="en-US">
                <a:latin typeface="Times New Roman" charset="0"/>
                <a:ea typeface="ＭＳ Ｐゴシック" charset="-128"/>
              </a:rPr>
              <a:t>Look in the reference list of ANY article related to your topic.</a:t>
            </a:r>
          </a:p>
        </p:txBody>
      </p:sp>
      <p:sp>
        <p:nvSpPr>
          <p:cNvPr id="2" name="Footer Placeholder 1"/>
          <p:cNvSpPr>
            <a:spLocks noGrp="1"/>
          </p:cNvSpPr>
          <p:nvPr>
            <p:ph type="ftr" sz="quarter" idx="11"/>
          </p:nvPr>
        </p:nvSpPr>
        <p:spPr/>
        <p:txBody>
          <a:bodyPr/>
          <a:lstStyle/>
          <a:p>
            <a:pPr>
              <a:defRPr/>
            </a:pPr>
            <a:r>
              <a:rPr lang="en-US"/>
              <a:t> </a:t>
            </a:r>
          </a:p>
        </p:txBody>
      </p:sp>
      <p:sp>
        <p:nvSpPr>
          <p:cNvPr id="327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D6A4DB87-403B-BD42-A9AE-94F50FC46F68}" type="slidenum">
              <a:rPr lang="en-US" altLang="en-US" sz="1200">
                <a:solidFill>
                  <a:srgbClr val="898989"/>
                </a:solidFill>
              </a:rPr>
              <a:pPr>
                <a:spcBef>
                  <a:spcPct val="0"/>
                </a:spcBef>
                <a:buFontTx/>
                <a:buNone/>
              </a:pPr>
              <a:t>44</a:t>
            </a:fld>
            <a:endParaRPr lang="en-US" altLang="en-US" sz="1200">
              <a:solidFill>
                <a:srgbClr val="898989"/>
              </a:solidFill>
            </a:endParaRPr>
          </a:p>
        </p:txBody>
      </p:sp>
    </p:spTree>
    <p:extLst>
      <p:ext uri="{BB962C8B-B14F-4D97-AF65-F5344CB8AC3E}">
        <p14:creationId xmlns:p14="http://schemas.microsoft.com/office/powerpoint/2010/main" val="397755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en-US">
                <a:latin typeface="Times New Roman" charset="0"/>
                <a:ea typeface="ＭＳ Ｐゴシック" charset="-128"/>
              </a:rPr>
              <a:t>Finding Journals</a:t>
            </a:r>
          </a:p>
        </p:txBody>
      </p:sp>
      <p:sp>
        <p:nvSpPr>
          <p:cNvPr id="35842" name="Content Placeholder 2"/>
          <p:cNvSpPr>
            <a:spLocks noGrp="1"/>
          </p:cNvSpPr>
          <p:nvPr>
            <p:ph idx="1"/>
          </p:nvPr>
        </p:nvSpPr>
        <p:spPr/>
        <p:txBody>
          <a:bodyPr/>
          <a:lstStyle/>
          <a:p>
            <a:pPr eaLnBrk="1" hangingPunct="1"/>
            <a:r>
              <a:rPr lang="en-US" altLang="en-US">
                <a:solidFill>
                  <a:srgbClr val="999999"/>
                </a:solidFill>
                <a:latin typeface="Times New Roman" charset="0"/>
                <a:ea typeface="ＭＳ Ｐゴシック" charset="-128"/>
              </a:rPr>
              <a:t>Look in the reference list of ANY article related to your topic.</a:t>
            </a:r>
          </a:p>
          <a:p>
            <a:pPr eaLnBrk="1" hangingPunct="1"/>
            <a:r>
              <a:rPr lang="en-US" altLang="en-US">
                <a:latin typeface="Times New Roman" charset="0"/>
                <a:ea typeface="ＭＳ Ｐゴシック" charset="-128"/>
              </a:rPr>
              <a:t>Use Summit</a:t>
            </a:r>
          </a:p>
          <a:p>
            <a:pPr lvl="1" eaLnBrk="1" hangingPunct="1"/>
            <a:r>
              <a:rPr lang="en-US" altLang="en-US">
                <a:latin typeface="Times New Roman" charset="0"/>
                <a:ea typeface="ＭＳ Ｐゴシック" charset="-128"/>
              </a:rPr>
              <a:t>Go to library.up.edu (and bookmark the site)</a:t>
            </a:r>
          </a:p>
          <a:p>
            <a:pPr eaLnBrk="1" hangingPunct="1">
              <a:buFont typeface="Arial" charset="0"/>
              <a:buNone/>
            </a:pPr>
            <a:endParaRPr lang="en-US" altLang="en-US">
              <a:latin typeface="Times New Roman" charset="0"/>
              <a:ea typeface="ＭＳ Ｐゴシック" charset="-128"/>
            </a:endParaRPr>
          </a:p>
        </p:txBody>
      </p:sp>
      <p:sp>
        <p:nvSpPr>
          <p:cNvPr id="2" name="Footer Placeholder 1"/>
          <p:cNvSpPr>
            <a:spLocks noGrp="1"/>
          </p:cNvSpPr>
          <p:nvPr>
            <p:ph type="ftr" sz="quarter" idx="11"/>
          </p:nvPr>
        </p:nvSpPr>
        <p:spPr/>
        <p:txBody>
          <a:bodyPr/>
          <a:lstStyle/>
          <a:p>
            <a:pPr>
              <a:defRPr/>
            </a:pPr>
            <a:r>
              <a:rPr lang="en-US"/>
              <a:t> </a:t>
            </a:r>
          </a:p>
        </p:txBody>
      </p:sp>
      <p:sp>
        <p:nvSpPr>
          <p:cNvPr id="358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A39CA706-02B5-B345-8E20-6E017910A0C9}" type="slidenum">
              <a:rPr lang="en-US" altLang="en-US" sz="1200">
                <a:solidFill>
                  <a:srgbClr val="898989"/>
                </a:solidFill>
              </a:rPr>
              <a:pPr>
                <a:spcBef>
                  <a:spcPct val="0"/>
                </a:spcBef>
                <a:buFontTx/>
                <a:buNone/>
              </a:pPr>
              <a:t>45</a:t>
            </a:fld>
            <a:endParaRPr lang="en-US" altLang="en-US" sz="1200">
              <a:solidFill>
                <a:srgbClr val="898989"/>
              </a:solidFill>
            </a:endParaRPr>
          </a:p>
        </p:txBody>
      </p:sp>
    </p:spTree>
    <p:extLst>
      <p:ext uri="{BB962C8B-B14F-4D97-AF65-F5344CB8AC3E}">
        <p14:creationId xmlns:p14="http://schemas.microsoft.com/office/powerpoint/2010/main" val="1162803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latin typeface="Times New Roman" charset="0"/>
                <a:ea typeface="ＭＳ Ｐゴシック" charset="-128"/>
              </a:rPr>
              <a:t>Finding Journals—</a:t>
            </a:r>
            <a:r>
              <a:rPr lang="en-US" altLang="en-US" sz="3600">
                <a:latin typeface="Times New Roman" charset="0"/>
                <a:ea typeface="ＭＳ Ｐゴシック" charset="-128"/>
              </a:rPr>
              <a:t>On the Library Page</a:t>
            </a:r>
          </a:p>
        </p:txBody>
      </p:sp>
      <p:sp>
        <p:nvSpPr>
          <p:cNvPr id="36866" name="Content Placeholder 2"/>
          <p:cNvSpPr>
            <a:spLocks noGrp="1"/>
          </p:cNvSpPr>
          <p:nvPr>
            <p:ph idx="1"/>
          </p:nvPr>
        </p:nvSpPr>
        <p:spPr/>
        <p:txBody>
          <a:bodyPr/>
          <a:lstStyle/>
          <a:p>
            <a:pPr>
              <a:spcBef>
                <a:spcPct val="0"/>
              </a:spcBef>
              <a:spcAft>
                <a:spcPts val="1200"/>
              </a:spcAft>
            </a:pPr>
            <a:r>
              <a:rPr lang="en-US" altLang="en-US">
                <a:latin typeface="Times New Roman" charset="0"/>
                <a:ea typeface="ＭＳ Ｐゴシック" charset="-128"/>
              </a:rPr>
              <a:t>Using “</a:t>
            </a:r>
            <a:r>
              <a:rPr lang="en-US" altLang="ja-JP">
                <a:latin typeface="Times New Roman" charset="0"/>
                <a:ea typeface="ＭＳ Ｐゴシック" charset="-128"/>
              </a:rPr>
              <a:t>UP Library Search.</a:t>
            </a:r>
            <a:r>
              <a:rPr lang="en-US" altLang="en-US">
                <a:latin typeface="Times New Roman" charset="0"/>
                <a:ea typeface="ＭＳ Ｐゴシック" charset="-128"/>
              </a:rPr>
              <a:t>”</a:t>
            </a:r>
            <a:endParaRPr lang="en-US" altLang="ja-JP">
              <a:latin typeface="Times New Roman" charset="0"/>
              <a:ea typeface="ＭＳ Ｐゴシック" charset="-128"/>
            </a:endParaRPr>
          </a:p>
          <a:p>
            <a:pPr>
              <a:spcBef>
                <a:spcPct val="0"/>
              </a:spcBef>
              <a:spcAft>
                <a:spcPts val="1200"/>
              </a:spcAft>
            </a:pPr>
            <a:r>
              <a:rPr lang="en-US" altLang="en-US">
                <a:latin typeface="Times New Roman" charset="0"/>
                <a:ea typeface="ＭＳ Ｐゴシック" charset="-128"/>
              </a:rPr>
              <a:t>Enter your search terms and type the word “periodicals” at the end.</a:t>
            </a:r>
          </a:p>
        </p:txBody>
      </p:sp>
      <p:sp>
        <p:nvSpPr>
          <p:cNvPr id="2" name="Footer Placeholder 1"/>
          <p:cNvSpPr>
            <a:spLocks noGrp="1"/>
          </p:cNvSpPr>
          <p:nvPr>
            <p:ph type="ftr" sz="quarter" idx="11"/>
          </p:nvPr>
        </p:nvSpPr>
        <p:spPr/>
        <p:txBody>
          <a:bodyPr/>
          <a:lstStyle/>
          <a:p>
            <a:pPr>
              <a:defRPr/>
            </a:pPr>
            <a:r>
              <a:rPr lang="en-US"/>
              <a:t> </a:t>
            </a:r>
          </a:p>
        </p:txBody>
      </p:sp>
      <p:sp>
        <p:nvSpPr>
          <p:cNvPr id="368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9927C5C8-6D44-E241-9010-809044B8CCB4}" type="slidenum">
              <a:rPr lang="en-US" altLang="en-US" sz="1200">
                <a:solidFill>
                  <a:srgbClr val="898989"/>
                </a:solidFill>
              </a:rPr>
              <a:pPr>
                <a:spcBef>
                  <a:spcPct val="0"/>
                </a:spcBef>
                <a:buFontTx/>
                <a:buNone/>
              </a:pPr>
              <a:t>46</a:t>
            </a:fld>
            <a:endParaRPr lang="en-US" altLang="en-US" sz="1200">
              <a:solidFill>
                <a:srgbClr val="898989"/>
              </a:solidFill>
            </a:endParaRPr>
          </a:p>
        </p:txBody>
      </p:sp>
    </p:spTree>
    <p:extLst>
      <p:ext uri="{BB962C8B-B14F-4D97-AF65-F5344CB8AC3E}">
        <p14:creationId xmlns:p14="http://schemas.microsoft.com/office/powerpoint/2010/main" val="1144110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en-US">
                <a:latin typeface="Times New Roman" charset="0"/>
                <a:ea typeface="ＭＳ Ｐゴシック" charset="-128"/>
              </a:rPr>
              <a:t>Finding Journals</a:t>
            </a:r>
          </a:p>
        </p:txBody>
      </p:sp>
      <p:sp>
        <p:nvSpPr>
          <p:cNvPr id="37890" name="Content Placeholder 2"/>
          <p:cNvSpPr>
            <a:spLocks noGrp="1"/>
          </p:cNvSpPr>
          <p:nvPr>
            <p:ph idx="1"/>
          </p:nvPr>
        </p:nvSpPr>
        <p:spPr/>
        <p:txBody>
          <a:bodyPr/>
          <a:lstStyle/>
          <a:p>
            <a:pPr eaLnBrk="1" hangingPunct="1"/>
            <a:r>
              <a:rPr lang="en-US" altLang="en-US">
                <a:solidFill>
                  <a:srgbClr val="999999"/>
                </a:solidFill>
                <a:latin typeface="Times New Roman" charset="0"/>
                <a:ea typeface="ＭＳ Ｐゴシック" charset="-128"/>
              </a:rPr>
              <a:t>Look in the reference list of ANY article related to your topic.</a:t>
            </a:r>
          </a:p>
          <a:p>
            <a:pPr eaLnBrk="1" hangingPunct="1"/>
            <a:r>
              <a:rPr lang="en-US" altLang="en-US">
                <a:solidFill>
                  <a:srgbClr val="999999"/>
                </a:solidFill>
                <a:latin typeface="Times New Roman" charset="0"/>
                <a:ea typeface="ＭＳ Ｐゴシック" charset="-128"/>
              </a:rPr>
              <a:t>Use Summit</a:t>
            </a:r>
          </a:p>
          <a:p>
            <a:pPr lvl="1" eaLnBrk="1" hangingPunct="1"/>
            <a:r>
              <a:rPr lang="en-US" altLang="en-US">
                <a:solidFill>
                  <a:srgbClr val="999999"/>
                </a:solidFill>
                <a:latin typeface="Times New Roman" charset="0"/>
                <a:ea typeface="ＭＳ Ｐゴシック" charset="-128"/>
              </a:rPr>
              <a:t>Go to library.up.edu (and bookmark the site)</a:t>
            </a:r>
          </a:p>
          <a:p>
            <a:pPr eaLnBrk="1" hangingPunct="1"/>
            <a:r>
              <a:rPr lang="en-US" altLang="en-US">
                <a:latin typeface="Times New Roman" charset="0"/>
                <a:ea typeface="ＭＳ Ｐゴシック" charset="-128"/>
              </a:rPr>
              <a:t>Look for journals that are likely to have extensive lit reviews</a:t>
            </a:r>
          </a:p>
          <a:p>
            <a:pPr eaLnBrk="1" hangingPunct="1">
              <a:buFont typeface="Arial" charset="0"/>
              <a:buNone/>
            </a:pPr>
            <a:endParaRPr lang="en-US" altLang="en-US">
              <a:latin typeface="Times New Roman" charset="0"/>
              <a:ea typeface="ＭＳ Ｐゴシック" charset="-128"/>
            </a:endParaRPr>
          </a:p>
        </p:txBody>
      </p:sp>
      <p:sp>
        <p:nvSpPr>
          <p:cNvPr id="2" name="Footer Placeholder 1"/>
          <p:cNvSpPr>
            <a:spLocks noGrp="1"/>
          </p:cNvSpPr>
          <p:nvPr>
            <p:ph type="ftr" sz="quarter" idx="11"/>
          </p:nvPr>
        </p:nvSpPr>
        <p:spPr/>
        <p:txBody>
          <a:bodyPr/>
          <a:lstStyle/>
          <a:p>
            <a:pPr>
              <a:defRPr/>
            </a:pPr>
            <a:r>
              <a:rPr lang="en-US"/>
              <a:t> </a:t>
            </a:r>
          </a:p>
        </p:txBody>
      </p:sp>
      <p:sp>
        <p:nvSpPr>
          <p:cNvPr id="378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D0499897-86CA-DD46-BB3F-6207648388CD}" type="slidenum">
              <a:rPr lang="en-US" altLang="en-US" sz="1200">
                <a:solidFill>
                  <a:srgbClr val="898989"/>
                </a:solidFill>
              </a:rPr>
              <a:pPr>
                <a:spcBef>
                  <a:spcPct val="0"/>
                </a:spcBef>
                <a:buFontTx/>
                <a:buNone/>
              </a:pPr>
              <a:t>47</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699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fontScale="90000"/>
          </a:bodyPr>
          <a:lstStyle/>
          <a:p>
            <a:r>
              <a:rPr lang="en-US" altLang="en-US" dirty="0">
                <a:latin typeface="Times New Roman" charset="0"/>
                <a:ea typeface="ＭＳ Ｐゴシック" charset="-128"/>
              </a:rPr>
              <a:t>Using Published Literature Reviews</a:t>
            </a:r>
          </a:p>
        </p:txBody>
      </p:sp>
      <p:sp>
        <p:nvSpPr>
          <p:cNvPr id="41986" name="Content Placeholder 2"/>
          <p:cNvSpPr>
            <a:spLocks noGrp="1"/>
          </p:cNvSpPr>
          <p:nvPr>
            <p:ph idx="1"/>
          </p:nvPr>
        </p:nvSpPr>
        <p:spPr/>
        <p:txBody>
          <a:bodyPr/>
          <a:lstStyle/>
          <a:p>
            <a:pPr>
              <a:spcBef>
                <a:spcPct val="0"/>
              </a:spcBef>
              <a:spcAft>
                <a:spcPts val="1200"/>
              </a:spcAft>
            </a:pPr>
            <a:r>
              <a:rPr lang="en-US" altLang="en-US" dirty="0">
                <a:latin typeface="Times New Roman" charset="0"/>
                <a:ea typeface="ＭＳ Ｐゴシック" charset="-128"/>
              </a:rPr>
              <a:t>Handbook of Research on … (sorry, you probably have to go to the physical library)</a:t>
            </a:r>
          </a:p>
          <a:p>
            <a:pPr>
              <a:spcBef>
                <a:spcPct val="0"/>
              </a:spcBef>
              <a:spcAft>
                <a:spcPts val="1200"/>
              </a:spcAft>
            </a:pPr>
            <a:r>
              <a:rPr lang="en-US" altLang="en-US" dirty="0">
                <a:latin typeface="Times New Roman" charset="0"/>
                <a:ea typeface="ＭＳ Ｐゴシック" charset="-128"/>
              </a:rPr>
              <a:t>American Educational Research Journal</a:t>
            </a:r>
          </a:p>
          <a:p>
            <a:pPr>
              <a:spcBef>
                <a:spcPct val="0"/>
              </a:spcBef>
              <a:spcAft>
                <a:spcPts val="1200"/>
              </a:spcAft>
            </a:pPr>
            <a:r>
              <a:rPr lang="en-US" altLang="en-US" dirty="0">
                <a:latin typeface="Times New Roman" charset="0"/>
                <a:ea typeface="ＭＳ Ｐゴシック" charset="-128"/>
              </a:rPr>
              <a:t>Review of Educational Research</a:t>
            </a:r>
          </a:p>
          <a:p>
            <a:pPr>
              <a:spcBef>
                <a:spcPct val="0"/>
              </a:spcBef>
              <a:spcAft>
                <a:spcPts val="1200"/>
              </a:spcAft>
            </a:pPr>
            <a:r>
              <a:rPr lang="en-US" altLang="en-US" dirty="0">
                <a:latin typeface="Times New Roman" charset="0"/>
                <a:ea typeface="ＭＳ Ｐゴシック" charset="-128"/>
              </a:rPr>
              <a:t>Journal of Educational Research</a:t>
            </a:r>
          </a:p>
          <a:p>
            <a:pPr>
              <a:spcBef>
                <a:spcPct val="0"/>
              </a:spcBef>
              <a:spcAft>
                <a:spcPts val="1200"/>
              </a:spcAft>
            </a:pPr>
            <a:r>
              <a:rPr lang="en-US" altLang="ja-JP" sz="2800" dirty="0">
                <a:latin typeface="Times New Roman" charset="0"/>
                <a:ea typeface="ＭＳ Ｐゴシック" charset="-128"/>
              </a:rPr>
              <a:t>Dissertations</a:t>
            </a:r>
          </a:p>
          <a:p>
            <a:endParaRPr lang="en-US" altLang="en-US" dirty="0">
              <a:latin typeface="Times New Roman" charset="0"/>
              <a:ea typeface="ＭＳ Ｐゴシック" charset="-128"/>
            </a:endParaRPr>
          </a:p>
        </p:txBody>
      </p:sp>
      <p:sp>
        <p:nvSpPr>
          <p:cNvPr id="2" name="Footer Placeholder 1"/>
          <p:cNvSpPr>
            <a:spLocks noGrp="1"/>
          </p:cNvSpPr>
          <p:nvPr>
            <p:ph type="ftr" sz="quarter" idx="11"/>
          </p:nvPr>
        </p:nvSpPr>
        <p:spPr/>
        <p:txBody>
          <a:bodyPr/>
          <a:lstStyle/>
          <a:p>
            <a:pPr>
              <a:defRPr/>
            </a:pPr>
            <a:r>
              <a:rPr lang="en-US"/>
              <a:t> </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25792E44-C1BE-C748-8177-0392793F7834}" type="slidenum">
              <a:rPr lang="en-US" altLang="en-US" sz="1200">
                <a:solidFill>
                  <a:srgbClr val="898989"/>
                </a:solidFill>
              </a:rPr>
              <a:pPr>
                <a:spcBef>
                  <a:spcPct val="0"/>
                </a:spcBef>
                <a:buFontTx/>
                <a:buNone/>
              </a:pPr>
              <a:t>48</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139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0" end="0"/>
                                            </p:txEl>
                                          </p:spTgt>
                                        </p:tgtEl>
                                        <p:attrNameLst>
                                          <p:attrName>ppt_c</p:attrName>
                                        </p:attrNameLst>
                                      </p:cBhvr>
                                      <p:to>
                                        <a:srgbClr val="99999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1" end="1"/>
                                            </p:txEl>
                                          </p:spTgt>
                                        </p:tgtEl>
                                        <p:attrNameLst>
                                          <p:attrName>ppt_c</p:attrName>
                                        </p:attrNameLst>
                                      </p:cBhvr>
                                      <p:to>
                                        <a:srgbClr val="999999"/>
                                      </p:to>
                                    </p:animClr>
                                  </p:subTnLst>
                                </p:cTn>
                              </p:par>
                              <p:par>
                                <p:cTn id="11" presetID="1" presetClass="entr" presetSubtype="0" fill="hold" grpId="0" nodeType="with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2" end="2"/>
                                            </p:txEl>
                                          </p:spTgt>
                                        </p:tgtEl>
                                        <p:attrNameLst>
                                          <p:attrName>ppt_c</p:attrName>
                                        </p:attrNameLst>
                                      </p:cBhvr>
                                      <p:to>
                                        <a:srgbClr val="999999"/>
                                      </p:to>
                                    </p:animClr>
                                  </p:subTnLst>
                                </p:cTn>
                              </p:par>
                              <p:par>
                                <p:cTn id="13" presetID="1" presetClass="entr" presetSubtype="0" fill="hold" grpId="0" nodeType="withEffect">
                                  <p:stCondLst>
                                    <p:cond delay="0"/>
                                  </p:stCondLst>
                                  <p:childTnLst>
                                    <p:set>
                                      <p:cBhvr>
                                        <p:cTn id="14" dur="1" fill="hold">
                                          <p:stCondLst>
                                            <p:cond delay="0"/>
                                          </p:stCondLst>
                                        </p:cTn>
                                        <p:tgtEl>
                                          <p:spTgt spid="4198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3" end="3"/>
                                            </p:txEl>
                                          </p:spTgt>
                                        </p:tgtEl>
                                        <p:attrNameLst>
                                          <p:attrName>ppt_c</p:attrName>
                                        </p:attrNameLst>
                                      </p:cBhvr>
                                      <p:to>
                                        <a:srgbClr val="99999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Cautious Case for Books</a:t>
            </a:r>
          </a:p>
        </p:txBody>
      </p:sp>
      <p:sp>
        <p:nvSpPr>
          <p:cNvPr id="3" name="Content Placeholder 2"/>
          <p:cNvSpPr>
            <a:spLocks noGrp="1"/>
          </p:cNvSpPr>
          <p:nvPr>
            <p:ph idx="1"/>
          </p:nvPr>
        </p:nvSpPr>
        <p:spPr/>
        <p:txBody>
          <a:bodyPr>
            <a:normAutofit lnSpcReduction="10000"/>
          </a:bodyPr>
          <a:lstStyle/>
          <a:p>
            <a:r>
              <a:rPr lang="en-US" dirty="0"/>
              <a:t>Edited</a:t>
            </a:r>
          </a:p>
          <a:p>
            <a:pPr lvl="1"/>
            <a:r>
              <a:rPr lang="en-US" dirty="0"/>
              <a:t>Compilation of articles</a:t>
            </a:r>
          </a:p>
          <a:p>
            <a:pPr lvl="1"/>
            <a:r>
              <a:rPr lang="en-US" dirty="0"/>
              <a:t>Not necessarily peer reviewed</a:t>
            </a:r>
          </a:p>
          <a:p>
            <a:r>
              <a:rPr lang="en-US" dirty="0"/>
              <a:t>Single Author</a:t>
            </a:r>
          </a:p>
          <a:p>
            <a:pPr lvl="1"/>
            <a:r>
              <a:rPr lang="en-US" dirty="0"/>
              <a:t>Reviews of research (own and other’s)</a:t>
            </a:r>
          </a:p>
          <a:p>
            <a:pPr lvl="1"/>
            <a:r>
              <a:rPr lang="en-US" dirty="0"/>
              <a:t>Long publication cycle</a:t>
            </a:r>
          </a:p>
          <a:p>
            <a:pPr lvl="1"/>
            <a:r>
              <a:rPr lang="en-US" dirty="0"/>
              <a:t>Not necessarily peer reviewed</a:t>
            </a:r>
          </a:p>
          <a:p>
            <a:r>
              <a:rPr lang="en-US" dirty="0"/>
              <a:t>Text Books</a:t>
            </a:r>
          </a:p>
          <a:p>
            <a:pPr lvl="1"/>
            <a:r>
              <a:rPr lang="en-US" dirty="0"/>
              <a:t>Not necessarily peer reviewed</a:t>
            </a:r>
          </a:p>
        </p:txBody>
      </p:sp>
    </p:spTree>
    <p:extLst>
      <p:ext uri="{BB962C8B-B14F-4D97-AF65-F5344CB8AC3E}">
        <p14:creationId xmlns:p14="http://schemas.microsoft.com/office/powerpoint/2010/main" val="183891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B6C0-B4DC-534E-919E-02B6FBD947DE}"/>
              </a:ext>
            </a:extLst>
          </p:cNvPr>
          <p:cNvSpPr>
            <a:spLocks noGrp="1"/>
          </p:cNvSpPr>
          <p:nvPr>
            <p:ph type="title"/>
          </p:nvPr>
        </p:nvSpPr>
        <p:spPr/>
        <p:txBody>
          <a:bodyPr/>
          <a:lstStyle/>
          <a:p>
            <a:r>
              <a:rPr lang="en-US" dirty="0"/>
              <a:t>The purpose of philosophy?</a:t>
            </a:r>
          </a:p>
        </p:txBody>
      </p:sp>
      <p:sp>
        <p:nvSpPr>
          <p:cNvPr id="3" name="Content Placeholder 2">
            <a:extLst>
              <a:ext uri="{FF2B5EF4-FFF2-40B4-BE49-F238E27FC236}">
                <a16:creationId xmlns:a16="http://schemas.microsoft.com/office/drawing/2014/main" id="{2DEE4D32-19F6-2A4D-BEAE-C5B6AFB825C1}"/>
              </a:ext>
            </a:extLst>
          </p:cNvPr>
          <p:cNvSpPr>
            <a:spLocks noGrp="1"/>
          </p:cNvSpPr>
          <p:nvPr>
            <p:ph idx="1"/>
          </p:nvPr>
        </p:nvSpPr>
        <p:spPr/>
        <p:txBody>
          <a:bodyPr/>
          <a:lstStyle/>
          <a:p>
            <a:r>
              <a:rPr lang="en-US" dirty="0"/>
              <a:t>Every philosophical position can be defined in terms of:</a:t>
            </a:r>
          </a:p>
          <a:p>
            <a:pPr lvl="1"/>
            <a:r>
              <a:rPr lang="en-US" dirty="0"/>
              <a:t>What is real</a:t>
            </a:r>
          </a:p>
          <a:p>
            <a:pPr lvl="1"/>
            <a:r>
              <a:rPr lang="en-US" dirty="0"/>
              <a:t>What is knowledge</a:t>
            </a:r>
          </a:p>
          <a:p>
            <a:pPr lvl="1"/>
            <a:r>
              <a:rPr lang="en-US" dirty="0"/>
              <a:t>What is beautiful or valuable</a:t>
            </a:r>
          </a:p>
          <a:p>
            <a:pPr lvl="1"/>
            <a:r>
              <a:rPr lang="en-US" dirty="0"/>
              <a:t>What is logical</a:t>
            </a:r>
          </a:p>
          <a:p>
            <a:r>
              <a:rPr lang="en-US" dirty="0"/>
              <a:t>From these comes the reasons for knowing what you want to know.</a:t>
            </a:r>
          </a:p>
          <a:p>
            <a:pPr marL="0" indent="0">
              <a:buNone/>
            </a:pPr>
            <a:endParaRPr lang="en-US" dirty="0"/>
          </a:p>
        </p:txBody>
      </p:sp>
    </p:spTree>
    <p:extLst>
      <p:ext uri="{BB962C8B-B14F-4D97-AF65-F5344CB8AC3E}">
        <p14:creationId xmlns:p14="http://schemas.microsoft.com/office/powerpoint/2010/main" val="664315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American Educational Research Association (AERA)</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a:ea typeface="+mn-ea"/>
                <a:cs typeface="+mn-cs"/>
              </a:rPr>
              <a:t>The largest educational research organization on the planet</a:t>
            </a:r>
          </a:p>
          <a:p>
            <a:pPr eaLnBrk="1" fontAlgn="auto" hangingPunct="1">
              <a:spcAft>
                <a:spcPts val="0"/>
              </a:spcAft>
              <a:buFont typeface="Arial"/>
              <a:buChar char="•"/>
              <a:defRPr/>
            </a:pPr>
            <a:r>
              <a:rPr lang="en-US" dirty="0">
                <a:ea typeface="+mn-ea"/>
                <a:cs typeface="+mn-cs"/>
              </a:rPr>
              <a:t>The annual conference has 10 to 15 thousand participants</a:t>
            </a:r>
          </a:p>
          <a:p>
            <a:pPr eaLnBrk="1" fontAlgn="auto" hangingPunct="1">
              <a:spcAft>
                <a:spcPts val="0"/>
              </a:spcAft>
              <a:buFont typeface="Arial"/>
              <a:buChar char="•"/>
              <a:defRPr/>
            </a:pPr>
            <a:r>
              <a:rPr lang="en-US" dirty="0">
                <a:ea typeface="+mn-ea"/>
                <a:cs typeface="+mn-cs"/>
              </a:rPr>
              <a:t>Think about the cycle of publication for researchers</a:t>
            </a:r>
          </a:p>
          <a:p>
            <a:pPr eaLnBrk="1" fontAlgn="auto" hangingPunct="1">
              <a:spcAft>
                <a:spcPts val="0"/>
              </a:spcAft>
              <a:buFont typeface="Arial"/>
              <a:buChar char="•"/>
              <a:defRPr/>
            </a:pPr>
            <a:r>
              <a:rPr lang="en-US" dirty="0" err="1">
                <a:ea typeface="+mn-ea"/>
                <a:cs typeface="+mn-cs"/>
              </a:rPr>
              <a:t>www.aera.net</a:t>
            </a:r>
            <a:r>
              <a:rPr lang="en-US" dirty="0">
                <a:ea typeface="+mn-ea"/>
                <a:cs typeface="+mn-cs"/>
              </a:rPr>
              <a:t>   </a:t>
            </a:r>
            <a:br>
              <a:rPr lang="en-US" dirty="0">
                <a:ea typeface="+mn-ea"/>
                <a:cs typeface="+mn-cs"/>
              </a:rPr>
            </a:br>
            <a:endParaRPr lang="en-US" dirty="0">
              <a:ea typeface="+mn-ea"/>
              <a:cs typeface="+mn-cs"/>
            </a:endParaRPr>
          </a:p>
        </p:txBody>
      </p:sp>
      <p:sp>
        <p:nvSpPr>
          <p:cNvPr id="4" name="Footer Placeholder 3"/>
          <p:cNvSpPr>
            <a:spLocks noGrp="1"/>
          </p:cNvSpPr>
          <p:nvPr>
            <p:ph type="ftr" sz="quarter" idx="11"/>
          </p:nvPr>
        </p:nvSpPr>
        <p:spPr/>
        <p:txBody>
          <a:bodyPr/>
          <a:lstStyle/>
          <a:p>
            <a:pPr>
              <a:defRPr/>
            </a:pPr>
            <a:r>
              <a:rPr lang="en-US"/>
              <a:t> </a:t>
            </a: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069BE06B-FE1F-1449-BC49-ED6E03A5FBA8}" type="slidenum">
              <a:rPr lang="en-US" altLang="en-US" sz="1200">
                <a:solidFill>
                  <a:srgbClr val="898989"/>
                </a:solidFill>
              </a:rPr>
              <a:pPr>
                <a:spcBef>
                  <a:spcPct val="0"/>
                </a:spcBef>
                <a:buFontTx/>
                <a:buNone/>
              </a:pPr>
              <a:t>50</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14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American Educational Research Association (AERA)</a:t>
            </a:r>
          </a:p>
        </p:txBody>
      </p:sp>
      <p:sp>
        <p:nvSpPr>
          <p:cNvPr id="43010" name="Content Placeholder 2"/>
          <p:cNvSpPr>
            <a:spLocks noGrp="1"/>
          </p:cNvSpPr>
          <p:nvPr>
            <p:ph idx="1"/>
          </p:nvPr>
        </p:nvSpPr>
        <p:spPr/>
        <p:txBody>
          <a:bodyPr/>
          <a:lstStyle/>
          <a:p>
            <a:pPr eaLnBrk="1" hangingPunct="1"/>
            <a:r>
              <a:rPr lang="en-US" altLang="en-US" dirty="0">
                <a:latin typeface="Times New Roman" charset="0"/>
                <a:ea typeface="ＭＳ Ｐゴシック" charset="-128"/>
              </a:rPr>
              <a:t>And, at long last…!</a:t>
            </a:r>
          </a:p>
          <a:p>
            <a:pPr eaLnBrk="1" hangingPunct="1"/>
            <a:r>
              <a:rPr lang="en-US" altLang="en-US" dirty="0">
                <a:latin typeface="Times New Roman" charset="0"/>
                <a:ea typeface="ＭＳ Ｐゴシック" charset="-128"/>
              </a:rPr>
              <a:t>The Online Paper Repository</a:t>
            </a:r>
          </a:p>
          <a:p>
            <a:pPr lvl="1" eaLnBrk="1" hangingPunct="1">
              <a:buFont typeface="Arial" charset="0"/>
              <a:buChar char="•"/>
            </a:pPr>
            <a:r>
              <a:rPr lang="en-US" altLang="en-US" dirty="0">
                <a:latin typeface="Times New Roman" charset="0"/>
                <a:ea typeface="ＭＳ Ｐゴシック" charset="-128"/>
              </a:rPr>
              <a:t>http://</a:t>
            </a:r>
            <a:r>
              <a:rPr lang="en-US" altLang="en-US" dirty="0" err="1">
                <a:latin typeface="Times New Roman" charset="0"/>
                <a:ea typeface="ＭＳ Ｐゴシック" charset="-128"/>
              </a:rPr>
              <a:t>www.aera.net</a:t>
            </a:r>
            <a:r>
              <a:rPr lang="en-US" altLang="en-US" dirty="0">
                <a:latin typeface="Times New Roman" charset="0"/>
                <a:ea typeface="ＭＳ Ｐゴシック" charset="-128"/>
              </a:rPr>
              <a:t>/Publications/</a:t>
            </a:r>
            <a:r>
              <a:rPr lang="en-US" altLang="en-US" dirty="0" err="1">
                <a:latin typeface="Times New Roman" charset="0"/>
                <a:ea typeface="ＭＳ Ｐゴシック" charset="-128"/>
              </a:rPr>
              <a:t>tabid</a:t>
            </a:r>
            <a:r>
              <a:rPr lang="en-US" altLang="en-US" dirty="0">
                <a:latin typeface="Times New Roman" charset="0"/>
                <a:ea typeface="ＭＳ Ｐゴシック" charset="-128"/>
              </a:rPr>
              <a:t>/10067/</a:t>
            </a:r>
            <a:r>
              <a:rPr lang="en-US" altLang="en-US" dirty="0" err="1">
                <a:latin typeface="Times New Roman" charset="0"/>
                <a:ea typeface="ＭＳ Ｐゴシック" charset="-128"/>
              </a:rPr>
              <a:t>Default.aspx</a:t>
            </a:r>
            <a:endParaRPr lang="en-US" altLang="en-US" dirty="0">
              <a:latin typeface="Times New Roman" charset="0"/>
              <a:ea typeface="ＭＳ Ｐゴシック" charset="-128"/>
            </a:endParaRPr>
          </a:p>
          <a:p>
            <a:pPr lvl="1" eaLnBrk="1" hangingPunct="1">
              <a:buFont typeface="Arial" charset="0"/>
              <a:buChar char="•"/>
            </a:pPr>
            <a:r>
              <a:rPr lang="en-US" altLang="en-US" dirty="0">
                <a:latin typeface="Times New Roman" charset="0"/>
                <a:ea typeface="ＭＳ Ｐゴシック" charset="-128"/>
              </a:rPr>
              <a:t>A growingly complete repository for all of the papers presented</a:t>
            </a:r>
          </a:p>
        </p:txBody>
      </p:sp>
      <p:sp>
        <p:nvSpPr>
          <p:cNvPr id="4" name="Footer Placeholder 3"/>
          <p:cNvSpPr>
            <a:spLocks noGrp="1"/>
          </p:cNvSpPr>
          <p:nvPr>
            <p:ph type="ftr" sz="quarter" idx="11"/>
          </p:nvPr>
        </p:nvSpPr>
        <p:spPr/>
        <p:txBody>
          <a:bodyPr/>
          <a:lstStyle/>
          <a:p>
            <a:pPr>
              <a:defRPr/>
            </a:pPr>
            <a:r>
              <a:rPr lang="en-US"/>
              <a:t> </a:t>
            </a: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EBD3C21E-E8C4-F345-BEB8-734EFAC58D2C}" type="slidenum">
              <a:rPr lang="en-US" altLang="en-US" sz="1200">
                <a:solidFill>
                  <a:srgbClr val="898989"/>
                </a:solidFill>
              </a:rPr>
              <a:pPr>
                <a:spcBef>
                  <a:spcPct val="0"/>
                </a:spcBef>
                <a:buFontTx/>
                <a:buNone/>
              </a:pPr>
              <a:t>51</a:t>
            </a:fld>
            <a:endParaRPr lang="en-US" altLang="en-US" sz="1200">
              <a:solidFill>
                <a:srgbClr val="898989"/>
              </a:solidFill>
            </a:endParaRPr>
          </a:p>
        </p:txBody>
      </p:sp>
    </p:spTree>
    <p:extLst>
      <p:ext uri="{BB962C8B-B14F-4D97-AF65-F5344CB8AC3E}">
        <p14:creationId xmlns:p14="http://schemas.microsoft.com/office/powerpoint/2010/main" val="784345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tLang="en-US">
                <a:latin typeface="Times New Roman" charset="0"/>
                <a:ea typeface="ＭＳ Ｐゴシック" charset="-128"/>
              </a:rPr>
              <a:t>Google Scholar</a:t>
            </a:r>
          </a:p>
        </p:txBody>
      </p:sp>
      <p:sp>
        <p:nvSpPr>
          <p:cNvPr id="44034" name="Content Placeholder 2"/>
          <p:cNvSpPr>
            <a:spLocks noGrp="1"/>
          </p:cNvSpPr>
          <p:nvPr>
            <p:ph idx="1"/>
          </p:nvPr>
        </p:nvSpPr>
        <p:spPr/>
        <p:txBody>
          <a:bodyPr/>
          <a:lstStyle/>
          <a:p>
            <a:pPr eaLnBrk="1" hangingPunct="1"/>
            <a:r>
              <a:rPr lang="en-US" altLang="en-US" dirty="0" err="1">
                <a:latin typeface="Times New Roman" charset="0"/>
                <a:ea typeface="ＭＳ Ｐゴシック" charset="-128"/>
              </a:rPr>
              <a:t>WorldCat</a:t>
            </a:r>
            <a:endParaRPr lang="en-US" altLang="en-US" dirty="0">
              <a:latin typeface="Times New Roman" charset="0"/>
              <a:ea typeface="ＭＳ Ｐゴシック" charset="-128"/>
            </a:endParaRPr>
          </a:p>
          <a:p>
            <a:pPr eaLnBrk="1" hangingPunct="1"/>
            <a:r>
              <a:rPr lang="en-US" altLang="en-US" dirty="0">
                <a:latin typeface="Times New Roman" charset="0"/>
                <a:ea typeface="ＭＳ Ｐゴシック" charset="-128"/>
              </a:rPr>
              <a:t>Search results</a:t>
            </a:r>
          </a:p>
          <a:p>
            <a:pPr lvl="1" eaLnBrk="1" hangingPunct="1"/>
            <a:r>
              <a:rPr lang="en-US" altLang="en-US" dirty="0">
                <a:latin typeface="Times New Roman" charset="0"/>
                <a:ea typeface="ＭＳ Ｐゴシック" charset="-128"/>
              </a:rPr>
              <a:t>Recent Articles</a:t>
            </a:r>
          </a:p>
          <a:p>
            <a:pPr lvl="1" eaLnBrk="1" hangingPunct="1"/>
            <a:r>
              <a:rPr lang="en-US" altLang="en-US" dirty="0">
                <a:latin typeface="Times New Roman" charset="0"/>
                <a:ea typeface="ＭＳ Ｐゴシック" charset="-128"/>
              </a:rPr>
              <a:t>Direct Link</a:t>
            </a:r>
          </a:p>
          <a:p>
            <a:pPr lvl="1" eaLnBrk="1" hangingPunct="1"/>
            <a:r>
              <a:rPr lang="en-US" altLang="en-US" dirty="0">
                <a:latin typeface="Times New Roman" charset="0"/>
                <a:ea typeface="ＭＳ Ｐゴシック" charset="-128"/>
              </a:rPr>
              <a:t>All versions</a:t>
            </a:r>
          </a:p>
          <a:p>
            <a:pPr lvl="1" eaLnBrk="1" hangingPunct="1"/>
            <a:r>
              <a:rPr lang="en-US" altLang="en-US" dirty="0">
                <a:latin typeface="Times New Roman" charset="0"/>
                <a:ea typeface="ＭＳ Ｐゴシック" charset="-128"/>
              </a:rPr>
              <a:t>Citations</a:t>
            </a:r>
          </a:p>
          <a:p>
            <a:pPr lvl="1" eaLnBrk="1" hangingPunct="1"/>
            <a:r>
              <a:rPr lang="en-US" altLang="en-US" dirty="0">
                <a:latin typeface="Times New Roman" charset="0"/>
                <a:ea typeface="ＭＳ Ｐゴシック" charset="-128"/>
              </a:rPr>
              <a:t>Related articles</a:t>
            </a:r>
          </a:p>
          <a:p>
            <a:r>
              <a:rPr lang="en-US" altLang="en-US" dirty="0">
                <a:latin typeface="Times New Roman" charset="0"/>
                <a:ea typeface="ＭＳ Ｐゴシック" charset="-128"/>
              </a:rPr>
              <a:t>UP resources</a:t>
            </a:r>
          </a:p>
        </p:txBody>
      </p:sp>
      <p:sp>
        <p:nvSpPr>
          <p:cNvPr id="2" name="Footer Placeholder 1"/>
          <p:cNvSpPr>
            <a:spLocks noGrp="1"/>
          </p:cNvSpPr>
          <p:nvPr>
            <p:ph type="ftr" sz="quarter" idx="11"/>
          </p:nvPr>
        </p:nvSpPr>
        <p:spPr/>
        <p:txBody>
          <a:bodyPr/>
          <a:lstStyle/>
          <a:p>
            <a:pPr>
              <a:defRPr/>
            </a:pPr>
            <a:r>
              <a:rPr lang="en-US"/>
              <a:t> </a:t>
            </a:r>
          </a:p>
        </p:txBody>
      </p:sp>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EEB7ADBD-E786-444A-BDF6-0FEEC0D413BD}" type="slidenum">
              <a:rPr lang="en-US" altLang="en-US" sz="1200">
                <a:solidFill>
                  <a:srgbClr val="898989"/>
                </a:solidFill>
              </a:rPr>
              <a:pPr>
                <a:spcBef>
                  <a:spcPct val="0"/>
                </a:spcBef>
                <a:buFontTx/>
                <a:buNone/>
              </a:pPr>
              <a:t>52</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260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tLang="en-US">
                <a:latin typeface="Times New Roman" charset="0"/>
                <a:ea typeface="ＭＳ Ｐゴシック" charset="-128"/>
              </a:rPr>
              <a:t>Reference Extractions</a:t>
            </a:r>
          </a:p>
        </p:txBody>
      </p:sp>
      <p:sp>
        <p:nvSpPr>
          <p:cNvPr id="45058" name="Content Placeholder 2"/>
          <p:cNvSpPr>
            <a:spLocks noGrp="1"/>
          </p:cNvSpPr>
          <p:nvPr>
            <p:ph idx="1"/>
          </p:nvPr>
        </p:nvSpPr>
        <p:spPr>
          <a:xfrm>
            <a:off x="457200" y="1600200"/>
            <a:ext cx="8458200" cy="4525963"/>
          </a:xfrm>
        </p:spPr>
        <p:txBody>
          <a:bodyPr/>
          <a:lstStyle/>
          <a:p>
            <a:pPr eaLnBrk="1" hangingPunct="1"/>
            <a:r>
              <a:rPr lang="en-US" altLang="en-US">
                <a:latin typeface="Times New Roman" charset="0"/>
                <a:ea typeface="ＭＳ Ｐゴシック" charset="-128"/>
              </a:rPr>
              <a:t>First and foremost</a:t>
            </a:r>
          </a:p>
          <a:p>
            <a:pPr lvl="1" eaLnBrk="1" hangingPunct="1"/>
            <a:r>
              <a:rPr lang="en-US" altLang="en-US">
                <a:latin typeface="Times New Roman" charset="0"/>
                <a:ea typeface="ＭＳ Ｐゴシック" charset="-128"/>
              </a:rPr>
              <a:t>get good at typing references cold</a:t>
            </a:r>
          </a:p>
          <a:p>
            <a:pPr eaLnBrk="1" hangingPunct="1"/>
            <a:r>
              <a:rPr lang="en-US" altLang="en-US">
                <a:latin typeface="Times New Roman" charset="0"/>
                <a:ea typeface="ＭＳ Ｐゴシック" charset="-128"/>
              </a:rPr>
              <a:t>Look for citation links</a:t>
            </a:r>
          </a:p>
          <a:p>
            <a:pPr lvl="1" eaLnBrk="1" hangingPunct="1"/>
            <a:r>
              <a:rPr lang="en-US" altLang="en-US">
                <a:latin typeface="Times New Roman" charset="0"/>
                <a:ea typeface="ＭＳ Ｐゴシック" charset="-128"/>
              </a:rPr>
              <a:t>database services (EBSCO—not ERIC)</a:t>
            </a:r>
          </a:p>
          <a:p>
            <a:pPr lvl="1" eaLnBrk="1" hangingPunct="1"/>
            <a:r>
              <a:rPr lang="en-US" altLang="en-US">
                <a:latin typeface="Times New Roman" charset="0"/>
                <a:ea typeface="ＭＳ Ｐゴシック" charset="-128"/>
              </a:rPr>
              <a:t>Google Scholar</a:t>
            </a:r>
          </a:p>
          <a:p>
            <a:pPr eaLnBrk="1" hangingPunct="1"/>
            <a:r>
              <a:rPr lang="en-US" altLang="en-US">
                <a:latin typeface="Times New Roman" charset="0"/>
                <a:ea typeface="ＭＳ Ｐゴシック" charset="-128"/>
              </a:rPr>
              <a:t>RefWorks (owned by UP)</a:t>
            </a:r>
          </a:p>
          <a:p>
            <a:pPr eaLnBrk="1" hangingPunct="1"/>
            <a:r>
              <a:rPr lang="en-US" altLang="en-US">
                <a:latin typeface="Times New Roman" charset="0"/>
                <a:ea typeface="ＭＳ Ｐゴシック" charset="-128"/>
              </a:rPr>
              <a:t>Commercial reference software (e.g., EndNote)</a:t>
            </a:r>
          </a:p>
          <a:p>
            <a:pPr eaLnBrk="1" hangingPunct="1"/>
            <a:r>
              <a:rPr lang="en-US" altLang="en-US">
                <a:latin typeface="Times New Roman" charset="0"/>
                <a:ea typeface="ＭＳ Ｐゴシック" charset="-128"/>
              </a:rPr>
              <a:t>Zotero</a:t>
            </a:r>
          </a:p>
        </p:txBody>
      </p:sp>
      <p:sp>
        <p:nvSpPr>
          <p:cNvPr id="2" name="Footer Placeholder 1"/>
          <p:cNvSpPr>
            <a:spLocks noGrp="1"/>
          </p:cNvSpPr>
          <p:nvPr>
            <p:ph type="ftr" sz="quarter" idx="11"/>
          </p:nvPr>
        </p:nvSpPr>
        <p:spPr/>
        <p:txBody>
          <a:bodyPr/>
          <a:lstStyle/>
          <a:p>
            <a:pPr>
              <a:defRPr/>
            </a:pPr>
            <a:r>
              <a:rPr lang="en-US"/>
              <a:t> </a:t>
            </a:r>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05C4B527-95CF-7E41-9A79-77593F0E340E}" type="slidenum">
              <a:rPr lang="en-US" altLang="en-US" sz="1200">
                <a:solidFill>
                  <a:srgbClr val="898989"/>
                </a:solidFill>
              </a:rPr>
              <a:pPr>
                <a:spcBef>
                  <a:spcPct val="0"/>
                </a:spcBef>
                <a:buFontTx/>
                <a:buNone/>
              </a:pPr>
              <a:t>53</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38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a:t>
            </a:r>
          </a:p>
        </p:txBody>
      </p:sp>
      <p:sp>
        <p:nvSpPr>
          <p:cNvPr id="3" name="Content Placeholder 2"/>
          <p:cNvSpPr>
            <a:spLocks noGrp="1"/>
          </p:cNvSpPr>
          <p:nvPr>
            <p:ph idx="1"/>
          </p:nvPr>
        </p:nvSpPr>
        <p:spPr/>
        <p:txBody>
          <a:bodyPr>
            <a:normAutofit lnSpcReduction="10000"/>
          </a:bodyPr>
          <a:lstStyle/>
          <a:p>
            <a:r>
              <a:rPr lang="en-US" dirty="0"/>
              <a:t>Read new to old</a:t>
            </a:r>
          </a:p>
          <a:p>
            <a:r>
              <a:rPr lang="en-US" dirty="0"/>
              <a:t>Read to determine if the article is relevant</a:t>
            </a:r>
          </a:p>
          <a:p>
            <a:r>
              <a:rPr lang="en-US" dirty="0"/>
              <a:t>Skim the reference list</a:t>
            </a:r>
          </a:p>
          <a:p>
            <a:r>
              <a:rPr lang="en-US" dirty="0"/>
              <a:t>Read for foundational studies</a:t>
            </a:r>
          </a:p>
          <a:p>
            <a:r>
              <a:rPr lang="en-US" dirty="0"/>
              <a:t>Read for findings</a:t>
            </a:r>
          </a:p>
          <a:p>
            <a:r>
              <a:rPr lang="en-US" dirty="0"/>
              <a:t>Read for the quality of the study</a:t>
            </a:r>
          </a:p>
          <a:p>
            <a:r>
              <a:rPr lang="en-US" dirty="0"/>
              <a:t>Carefully read complete articles that have risen to the top</a:t>
            </a:r>
          </a:p>
        </p:txBody>
      </p:sp>
    </p:spTree>
    <p:extLst>
      <p:ext uri="{BB962C8B-B14F-4D97-AF65-F5344CB8AC3E}">
        <p14:creationId xmlns:p14="http://schemas.microsoft.com/office/powerpoint/2010/main" val="2024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Analyze</a:t>
            </a:r>
          </a:p>
        </p:txBody>
      </p:sp>
      <p:sp>
        <p:nvSpPr>
          <p:cNvPr id="3" name="Content Placeholder 2"/>
          <p:cNvSpPr>
            <a:spLocks noGrp="1"/>
          </p:cNvSpPr>
          <p:nvPr>
            <p:ph idx="1"/>
          </p:nvPr>
        </p:nvSpPr>
        <p:spPr/>
        <p:txBody>
          <a:bodyPr/>
          <a:lstStyle/>
          <a:p>
            <a:r>
              <a:rPr lang="en-US" dirty="0"/>
              <a:t>Develop rituals for tracking papers and notes</a:t>
            </a:r>
          </a:p>
          <a:p>
            <a:r>
              <a:rPr lang="en-US" dirty="0"/>
              <a:t>Distinguish between assertion and evidence</a:t>
            </a:r>
          </a:p>
          <a:p>
            <a:r>
              <a:rPr lang="en-US" dirty="0"/>
              <a:t>Identify patterns or trends across papers</a:t>
            </a:r>
          </a:p>
          <a:p>
            <a:r>
              <a:rPr lang="en-US" dirty="0"/>
              <a:t>Group writings into </a:t>
            </a:r>
            <a:r>
              <a:rPr lang="en-US" i="1" dirty="0"/>
              <a:t>camps</a:t>
            </a:r>
            <a:endParaRPr lang="en-US" dirty="0"/>
          </a:p>
          <a:p>
            <a:r>
              <a:rPr lang="en-US" dirty="0"/>
              <a:t>Identify methodological strengths</a:t>
            </a:r>
          </a:p>
          <a:p>
            <a:r>
              <a:rPr lang="en-US" dirty="0"/>
              <a:t>Pay attention to how other authors have organized their lit reviews</a:t>
            </a:r>
          </a:p>
        </p:txBody>
      </p:sp>
    </p:spTree>
    <p:extLst>
      <p:ext uri="{BB962C8B-B14F-4D97-AF65-F5344CB8AC3E}">
        <p14:creationId xmlns:p14="http://schemas.microsoft.com/office/powerpoint/2010/main" val="17347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a:t>
            </a:r>
          </a:p>
        </p:txBody>
      </p:sp>
      <p:sp>
        <p:nvSpPr>
          <p:cNvPr id="3" name="Content Placeholder 2"/>
          <p:cNvSpPr>
            <a:spLocks noGrp="1"/>
          </p:cNvSpPr>
          <p:nvPr>
            <p:ph idx="1"/>
          </p:nvPr>
        </p:nvSpPr>
        <p:spPr/>
        <p:txBody>
          <a:bodyPr>
            <a:normAutofit fontScale="92500" lnSpcReduction="20000"/>
          </a:bodyPr>
          <a:lstStyle/>
          <a:p>
            <a:r>
              <a:rPr lang="en-US" dirty="0"/>
              <a:t>Know why you are writing the review</a:t>
            </a:r>
          </a:p>
          <a:p>
            <a:r>
              <a:rPr lang="en-US" dirty="0"/>
              <a:t>Outline your argument</a:t>
            </a:r>
          </a:p>
          <a:p>
            <a:r>
              <a:rPr lang="en-US" dirty="0"/>
              <a:t>Trace a path in your argument</a:t>
            </a:r>
          </a:p>
          <a:p>
            <a:r>
              <a:rPr lang="en-US" dirty="0"/>
              <a:t>Attach papers or camps to the path</a:t>
            </a:r>
          </a:p>
          <a:p>
            <a:r>
              <a:rPr lang="en-US" dirty="0"/>
              <a:t>Write in APA style</a:t>
            </a:r>
          </a:p>
          <a:p>
            <a:r>
              <a:rPr lang="en-US" dirty="0"/>
              <a:t>Describe the studies based on your outline looking for differences among studies</a:t>
            </a:r>
          </a:p>
          <a:p>
            <a:r>
              <a:rPr lang="en-US" dirty="0"/>
              <a:t>Account for outliers</a:t>
            </a:r>
          </a:p>
          <a:p>
            <a:r>
              <a:rPr lang="en-US" dirty="0"/>
              <a:t>Write a summary</a:t>
            </a:r>
          </a:p>
          <a:p>
            <a:r>
              <a:rPr lang="en-US" dirty="0"/>
              <a:t>Write a conclusion</a:t>
            </a:r>
          </a:p>
        </p:txBody>
      </p:sp>
    </p:spTree>
    <p:extLst>
      <p:ext uri="{BB962C8B-B14F-4D97-AF65-F5344CB8AC3E}">
        <p14:creationId xmlns:p14="http://schemas.microsoft.com/office/powerpoint/2010/main" val="648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Literature Reviews</a:t>
            </a:r>
          </a:p>
        </p:txBody>
      </p:sp>
      <p:sp>
        <p:nvSpPr>
          <p:cNvPr id="3" name="Content Placeholder 2"/>
          <p:cNvSpPr>
            <a:spLocks noGrp="1"/>
          </p:cNvSpPr>
          <p:nvPr>
            <p:ph idx="1"/>
          </p:nvPr>
        </p:nvSpPr>
        <p:spPr>
          <a:xfrm>
            <a:off x="457200" y="1295400"/>
            <a:ext cx="8229600" cy="5425440"/>
          </a:xfrm>
        </p:spPr>
        <p:txBody>
          <a:bodyPr>
            <a:normAutofit/>
          </a:bodyPr>
          <a:lstStyle/>
          <a:p>
            <a:r>
              <a:rPr lang="en-US" dirty="0"/>
              <a:t>Researchers write literature reviews. It is part of the job.</a:t>
            </a:r>
          </a:p>
          <a:p>
            <a:r>
              <a:rPr lang="en-US" dirty="0"/>
              <a:t>Keep yourself out of the lit review.</a:t>
            </a:r>
          </a:p>
          <a:p>
            <a:r>
              <a:rPr lang="en-US" dirty="0"/>
              <a:t>A reader should be able to trace every statement back to an author.</a:t>
            </a:r>
          </a:p>
          <a:p>
            <a:r>
              <a:rPr lang="en-US" dirty="0"/>
              <a:t>Try moving the citation as early in the sentence as possible.</a:t>
            </a:r>
          </a:p>
          <a:p>
            <a:r>
              <a:rPr lang="en-US" dirty="0"/>
              <a:t>In general, the best literature reviews are written by authors who start </a:t>
            </a:r>
            <a:r>
              <a:rPr lang="en-US"/>
              <a:t>by knowing </a:t>
            </a:r>
            <a:r>
              <a:rPr lang="en-US" dirty="0"/>
              <a:t>very little about the topics they are covering.</a:t>
            </a:r>
          </a:p>
        </p:txBody>
      </p:sp>
    </p:spTree>
    <p:extLst>
      <p:ext uri="{BB962C8B-B14F-4D97-AF65-F5344CB8AC3E}">
        <p14:creationId xmlns:p14="http://schemas.microsoft.com/office/powerpoint/2010/main" val="15401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033963"/>
          </a:xfrm>
        </p:spPr>
        <p:txBody>
          <a:bodyPr/>
          <a:lstStyle/>
          <a:p>
            <a:pPr marL="0" indent="0">
              <a:buFont typeface="Arial" charset="0"/>
              <a:buNone/>
            </a:pPr>
            <a:r>
              <a:rPr lang="en-US" altLang="en-US" sz="2000" dirty="0">
                <a:latin typeface="Times New Roman" charset="0"/>
                <a:ea typeface="ＭＳ Ｐゴシック" charset="-128"/>
              </a:rPr>
              <a:t>The deep neurological impact of cultural acquisition in brain development and the brain’s changes over time may be at least in part based on culture or tasks assigned (Park &amp; Huang, 2010).  Further, culture can attune people’s abilities and perceptions to reflect cultural expectations or interests (Freeman, Rule, &amp; </a:t>
            </a:r>
            <a:r>
              <a:rPr lang="en-US" altLang="en-US" sz="2000" dirty="0" err="1">
                <a:latin typeface="Times New Roman" charset="0"/>
                <a:ea typeface="ＭＳ Ｐゴシック" charset="-128"/>
              </a:rPr>
              <a:t>Ambady</a:t>
            </a:r>
            <a:r>
              <a:rPr lang="en-US" altLang="en-US" sz="2000" dirty="0">
                <a:latin typeface="Times New Roman" charset="0"/>
                <a:ea typeface="ＭＳ Ｐゴシック" charset="-128"/>
              </a:rPr>
              <a:t>, 2009).  </a:t>
            </a:r>
            <a:br>
              <a:rPr lang="en-US" altLang="en-US" sz="2000" dirty="0">
                <a:latin typeface="Times" charset="0"/>
                <a:ea typeface="ヒラギノ明朝 ProN W3" charset="-128"/>
              </a:rPr>
            </a:br>
            <a:br>
              <a:rPr lang="en-US" altLang="en-US" sz="2000" dirty="0">
                <a:latin typeface="Times" charset="0"/>
                <a:ea typeface="ヒラギノ明朝 ProN W3" charset="-128"/>
              </a:rPr>
            </a:br>
            <a:br>
              <a:rPr lang="en-US" altLang="en-US" sz="2000" dirty="0">
                <a:latin typeface="Times" charset="0"/>
                <a:ea typeface="ヒラギノ明朝 ProN W3" charset="-128"/>
              </a:rPr>
            </a:br>
            <a:endParaRPr lang="en-US" altLang="en-US" sz="2000" dirty="0">
              <a:latin typeface="Times" charset="0"/>
              <a:ea typeface="ヒラギノ明朝 ProN W3" charset="-128"/>
            </a:endParaRPr>
          </a:p>
          <a:p>
            <a:pPr marL="0" indent="0">
              <a:buFont typeface="Arial" charset="0"/>
              <a:buNone/>
            </a:pPr>
            <a:r>
              <a:rPr lang="en-US" altLang="en-US" sz="2000" dirty="0">
                <a:latin typeface="Times New Roman" charset="0"/>
                <a:ea typeface="ＭＳ Ｐゴシック" charset="-128"/>
              </a:rPr>
              <a:t>Park and Huang (2010) assert that the deep neurological impact of cultural acquisition in brain development and the brain’s changes over time may be at least in part based on culture or tasks assigned. In a 2009 study, Freeman, Rule, and </a:t>
            </a:r>
            <a:r>
              <a:rPr lang="en-US" altLang="en-US" sz="2000" dirty="0" err="1">
                <a:latin typeface="Times New Roman" charset="0"/>
                <a:ea typeface="ＭＳ Ｐゴシック" charset="-128"/>
              </a:rPr>
              <a:t>Ambady</a:t>
            </a:r>
            <a:r>
              <a:rPr lang="en-US" altLang="en-US" sz="2000" dirty="0">
                <a:latin typeface="Times New Roman" charset="0"/>
                <a:ea typeface="ＭＳ Ｐゴシック" charset="-128"/>
              </a:rPr>
              <a:t> found that culture can attune people’s abilities and perceptions to reflect cultural expectations or interests.</a:t>
            </a:r>
          </a:p>
        </p:txBody>
      </p:sp>
    </p:spTree>
    <p:extLst>
      <p:ext uri="{BB962C8B-B14F-4D97-AF65-F5344CB8AC3E}">
        <p14:creationId xmlns:p14="http://schemas.microsoft.com/office/powerpoint/2010/main" val="7308083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Brief Word About Direct Quotations</a:t>
            </a:r>
          </a:p>
        </p:txBody>
      </p:sp>
      <p:sp>
        <p:nvSpPr>
          <p:cNvPr id="3" name="Content Placeholder 2"/>
          <p:cNvSpPr>
            <a:spLocks noGrp="1"/>
          </p:cNvSpPr>
          <p:nvPr>
            <p:ph idx="1"/>
          </p:nvPr>
        </p:nvSpPr>
        <p:spPr/>
        <p:txBody>
          <a:bodyPr>
            <a:normAutofit/>
          </a:bodyPr>
          <a:lstStyle/>
          <a:p>
            <a:r>
              <a:rPr lang="en-US" dirty="0"/>
              <a:t>Don’t</a:t>
            </a:r>
          </a:p>
          <a:p>
            <a:r>
              <a:rPr lang="en-US" dirty="0"/>
              <a:t>“Direct quotations are best avoided whenever possible. Using your own words by paraphrasing will better demonstrate your understanding and will allow you to emphasize the ways in which the ideas contribute to your paper’s main argument.” </a:t>
            </a:r>
            <a:r>
              <a:rPr lang="en-US" sz="2000" dirty="0"/>
              <a:t>(Walden U. Online Writing Center)</a:t>
            </a:r>
          </a:p>
          <a:p>
            <a:r>
              <a:rPr lang="en-US" dirty="0"/>
              <a:t>Continuity, Smoothness, Economy, Clarity </a:t>
            </a:r>
            <a:r>
              <a:rPr lang="en-US" sz="2000" dirty="0"/>
              <a:t>(Sections 3.05 – 3.09)</a:t>
            </a:r>
            <a:endParaRPr lang="en-US" dirty="0"/>
          </a:p>
        </p:txBody>
      </p:sp>
    </p:spTree>
    <p:extLst>
      <p:ext uri="{BB962C8B-B14F-4D97-AF65-F5344CB8AC3E}">
        <p14:creationId xmlns:p14="http://schemas.microsoft.com/office/powerpoint/2010/main" val="13055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74228" cy="6858000"/>
          </a:xfrm>
          <a:prstGeom prst="rect">
            <a:avLst/>
          </a:prstGeom>
        </p:spPr>
      </p:pic>
      <p:sp>
        <p:nvSpPr>
          <p:cNvPr id="2" name="Rectangle 1">
            <a:extLst>
              <a:ext uri="{FF2B5EF4-FFF2-40B4-BE49-F238E27FC236}">
                <a16:creationId xmlns:a16="http://schemas.microsoft.com/office/drawing/2014/main" id="{BF954970-61CD-EA4E-9EB5-8DB9F71BA01F}"/>
              </a:ext>
            </a:extLst>
          </p:cNvPr>
          <p:cNvSpPr/>
          <p:nvPr/>
        </p:nvSpPr>
        <p:spPr>
          <a:xfrm>
            <a:off x="4329135" y="286409"/>
            <a:ext cx="1810407" cy="62746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44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B6C0-B4DC-534E-919E-02B6FBD947DE}"/>
              </a:ext>
            </a:extLst>
          </p:cNvPr>
          <p:cNvSpPr>
            <a:spLocks noGrp="1"/>
          </p:cNvSpPr>
          <p:nvPr>
            <p:ph type="title"/>
          </p:nvPr>
        </p:nvSpPr>
        <p:spPr/>
        <p:txBody>
          <a:bodyPr>
            <a:normAutofit fontScale="90000"/>
          </a:bodyPr>
          <a:lstStyle/>
          <a:p>
            <a:r>
              <a:rPr lang="en-US" dirty="0"/>
              <a:t>In your research where will you look for information?</a:t>
            </a:r>
          </a:p>
        </p:txBody>
      </p:sp>
      <p:sp>
        <p:nvSpPr>
          <p:cNvPr id="3" name="Content Placeholder 2">
            <a:extLst>
              <a:ext uri="{FF2B5EF4-FFF2-40B4-BE49-F238E27FC236}">
                <a16:creationId xmlns:a16="http://schemas.microsoft.com/office/drawing/2014/main" id="{2DEE4D32-19F6-2A4D-BEAE-C5B6AFB825C1}"/>
              </a:ext>
            </a:extLst>
          </p:cNvPr>
          <p:cNvSpPr>
            <a:spLocks noGrp="1"/>
          </p:cNvSpPr>
          <p:nvPr>
            <p:ph idx="1"/>
          </p:nvPr>
        </p:nvSpPr>
        <p:spPr/>
        <p:txBody>
          <a:bodyPr/>
          <a:lstStyle/>
          <a:p>
            <a:r>
              <a:rPr lang="en-US" dirty="0"/>
              <a:t>Peoples stories</a:t>
            </a:r>
          </a:p>
          <a:p>
            <a:r>
              <a:rPr lang="en-US" dirty="0"/>
              <a:t>Observations</a:t>
            </a:r>
          </a:p>
          <a:p>
            <a:r>
              <a:rPr lang="en-US" dirty="0"/>
              <a:t>Text or artifacts</a:t>
            </a:r>
          </a:p>
          <a:p>
            <a:r>
              <a:rPr lang="en-US" dirty="0"/>
              <a:t>Archives</a:t>
            </a:r>
          </a:p>
          <a:p>
            <a:r>
              <a:rPr lang="en-US" dirty="0"/>
              <a:t>Measures of characteristics</a:t>
            </a:r>
          </a:p>
          <a:p>
            <a:endParaRPr lang="en-US" dirty="0"/>
          </a:p>
          <a:p>
            <a:endParaRPr lang="en-US" dirty="0"/>
          </a:p>
        </p:txBody>
      </p:sp>
    </p:spTree>
    <p:extLst>
      <p:ext uri="{BB962C8B-B14F-4D97-AF65-F5344CB8AC3E}">
        <p14:creationId xmlns:p14="http://schemas.microsoft.com/office/powerpoint/2010/main" val="297172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074228" cy="6858000"/>
          </a:xfrm>
          <a:prstGeom prst="rect">
            <a:avLst/>
          </a:prstGeom>
        </p:spPr>
      </p:pic>
      <p:sp>
        <p:nvSpPr>
          <p:cNvPr id="2" name="Rectangle 1">
            <a:extLst>
              <a:ext uri="{FF2B5EF4-FFF2-40B4-BE49-F238E27FC236}">
                <a16:creationId xmlns:a16="http://schemas.microsoft.com/office/drawing/2014/main" id="{BF954970-61CD-EA4E-9EB5-8DB9F71BA01F}"/>
              </a:ext>
            </a:extLst>
          </p:cNvPr>
          <p:cNvSpPr/>
          <p:nvPr/>
        </p:nvSpPr>
        <p:spPr>
          <a:xfrm>
            <a:off x="399393" y="286409"/>
            <a:ext cx="2180521" cy="62746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05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B6C0-B4DC-534E-919E-02B6FBD947DE}"/>
              </a:ext>
            </a:extLst>
          </p:cNvPr>
          <p:cNvSpPr>
            <a:spLocks noGrp="1"/>
          </p:cNvSpPr>
          <p:nvPr>
            <p:ph type="title"/>
          </p:nvPr>
        </p:nvSpPr>
        <p:spPr/>
        <p:txBody>
          <a:bodyPr>
            <a:normAutofit fontScale="90000"/>
          </a:bodyPr>
          <a:lstStyle/>
          <a:p>
            <a:r>
              <a:rPr lang="en-US" dirty="0"/>
              <a:t>How will you gather and analyze information? </a:t>
            </a:r>
          </a:p>
        </p:txBody>
      </p:sp>
      <p:sp>
        <p:nvSpPr>
          <p:cNvPr id="3" name="Content Placeholder 2">
            <a:extLst>
              <a:ext uri="{FF2B5EF4-FFF2-40B4-BE49-F238E27FC236}">
                <a16:creationId xmlns:a16="http://schemas.microsoft.com/office/drawing/2014/main" id="{2DEE4D32-19F6-2A4D-BEAE-C5B6AFB825C1}"/>
              </a:ext>
            </a:extLst>
          </p:cNvPr>
          <p:cNvSpPr>
            <a:spLocks noGrp="1"/>
          </p:cNvSpPr>
          <p:nvPr>
            <p:ph idx="1"/>
          </p:nvPr>
        </p:nvSpPr>
        <p:spPr/>
        <p:txBody>
          <a:bodyPr/>
          <a:lstStyle/>
          <a:p>
            <a:r>
              <a:rPr lang="en-US" dirty="0"/>
              <a:t>Study methods</a:t>
            </a:r>
          </a:p>
          <a:p>
            <a:r>
              <a:rPr lang="en-US" dirty="0"/>
              <a:t>Every data collection approach requires a different set of procedures</a:t>
            </a:r>
          </a:p>
          <a:p>
            <a:endParaRPr lang="en-US" dirty="0"/>
          </a:p>
          <a:p>
            <a:endParaRPr lang="en-US" dirty="0"/>
          </a:p>
        </p:txBody>
      </p:sp>
    </p:spTree>
    <p:extLst>
      <p:ext uri="{BB962C8B-B14F-4D97-AF65-F5344CB8AC3E}">
        <p14:creationId xmlns:p14="http://schemas.microsoft.com/office/powerpoint/2010/main" val="158677274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1161</TotalTime>
  <Words>1905</Words>
  <Application>Microsoft Macintosh PowerPoint</Application>
  <PresentationFormat>On-screen Show (4:3)</PresentationFormat>
  <Paragraphs>261</Paragraphs>
  <Slides>59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ＭＳ Ｐゴシック</vt:lpstr>
      <vt:lpstr>ヒラギノ明朝 ProN W3</vt:lpstr>
      <vt:lpstr>Arial</vt:lpstr>
      <vt:lpstr>Calibri</vt:lpstr>
      <vt:lpstr>Times</vt:lpstr>
      <vt:lpstr>Times New Roman</vt:lpstr>
      <vt:lpstr>Times-Roman</vt:lpstr>
      <vt:lpstr>Default Theme</vt:lpstr>
      <vt:lpstr>Well, we have to  start somewhere.</vt:lpstr>
      <vt:lpstr>PowerPoint Presentation</vt:lpstr>
      <vt:lpstr>What is a philosophy?</vt:lpstr>
      <vt:lpstr>PowerPoint Presentation</vt:lpstr>
      <vt:lpstr>The purpose of philosophy?</vt:lpstr>
      <vt:lpstr>PowerPoint Presentation</vt:lpstr>
      <vt:lpstr>In your research where will you look for information?</vt:lpstr>
      <vt:lpstr>PowerPoint Presentation</vt:lpstr>
      <vt:lpstr>How will you gather and analyze information? </vt:lpstr>
      <vt:lpstr>PowerPoint Presentation</vt:lpstr>
      <vt:lpstr>How will you connect methods and purpose? </vt:lpstr>
      <vt:lpstr>PowerPoint Presentation</vt:lpstr>
      <vt:lpstr>Educational Research</vt:lpstr>
      <vt:lpstr>The Structure of Research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Beginning to Think About  Things to Study</vt:lpstr>
      <vt:lpstr>Quantitative Research</vt:lpstr>
      <vt:lpstr>Quantitative Research</vt:lpstr>
      <vt:lpstr>Qualitative Research</vt:lpstr>
      <vt:lpstr>Qualitative Questions</vt:lpstr>
      <vt:lpstr> Writing Purpose Statements</vt:lpstr>
      <vt:lpstr>PowerPoint Presentation</vt:lpstr>
      <vt:lpstr>Doing a Literature Review</vt:lpstr>
      <vt:lpstr>Doing a Literature Review</vt:lpstr>
      <vt:lpstr>Doing a Literature Review</vt:lpstr>
      <vt:lpstr>Literature Reviews</vt:lpstr>
      <vt:lpstr>Why Do Literature Reviews</vt:lpstr>
      <vt:lpstr>A Dissertation Literature Review</vt:lpstr>
      <vt:lpstr>What This Means</vt:lpstr>
      <vt:lpstr>Primary vs. Secondary</vt:lpstr>
      <vt:lpstr>What To Read</vt:lpstr>
      <vt:lpstr>Guiding Principle of Library Research</vt:lpstr>
      <vt:lpstr>Meta-Analyses</vt:lpstr>
      <vt:lpstr>What Does Peer-Reviewed Mean?</vt:lpstr>
      <vt:lpstr>Reference List</vt:lpstr>
      <vt:lpstr>Finding Journals</vt:lpstr>
      <vt:lpstr>Finding Journals</vt:lpstr>
      <vt:lpstr>Finding Journals—On the Library Page</vt:lpstr>
      <vt:lpstr>Finding Journals</vt:lpstr>
      <vt:lpstr>Using Published Literature Reviews</vt:lpstr>
      <vt:lpstr>The Cautious Case for Books</vt:lpstr>
      <vt:lpstr>American Educational Research Association (AERA)</vt:lpstr>
      <vt:lpstr>American Educational Research Association (AERA)</vt:lpstr>
      <vt:lpstr>Google Scholar</vt:lpstr>
      <vt:lpstr>Reference Extractions</vt:lpstr>
      <vt:lpstr>How To Read</vt:lpstr>
      <vt:lpstr>How To Analyze</vt:lpstr>
      <vt:lpstr>How To Write</vt:lpstr>
      <vt:lpstr>Literature Reviews</vt:lpstr>
      <vt:lpstr>PowerPoint Presentation</vt:lpstr>
      <vt:lpstr>A Brief Word About Direct Quotations</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James Carroll</cp:lastModifiedBy>
  <cp:revision>49</cp:revision>
  <dcterms:created xsi:type="dcterms:W3CDTF">2016-03-04T17:00:57Z</dcterms:created>
  <dcterms:modified xsi:type="dcterms:W3CDTF">2018-06-23T14:14:01Z</dcterms:modified>
  <cp:category/>
</cp:coreProperties>
</file>